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95"/>
  </p:notesMasterIdLst>
  <p:sldIdLst>
    <p:sldId id="256" r:id="rId2"/>
    <p:sldId id="260" r:id="rId3"/>
    <p:sldId id="396" r:id="rId4"/>
    <p:sldId id="319" r:id="rId5"/>
    <p:sldId id="322" r:id="rId6"/>
    <p:sldId id="257" r:id="rId7"/>
    <p:sldId id="265" r:id="rId8"/>
    <p:sldId id="302" r:id="rId9"/>
    <p:sldId id="408" r:id="rId10"/>
    <p:sldId id="315" r:id="rId11"/>
    <p:sldId id="325" r:id="rId12"/>
    <p:sldId id="266" r:id="rId13"/>
    <p:sldId id="400" r:id="rId14"/>
    <p:sldId id="409" r:id="rId15"/>
    <p:sldId id="312" r:id="rId16"/>
    <p:sldId id="351" r:id="rId17"/>
    <p:sldId id="349" r:id="rId18"/>
    <p:sldId id="373" r:id="rId19"/>
    <p:sldId id="343" r:id="rId20"/>
    <p:sldId id="402" r:id="rId21"/>
    <p:sldId id="367" r:id="rId22"/>
    <p:sldId id="401" r:id="rId23"/>
    <p:sldId id="403" r:id="rId24"/>
    <p:sldId id="410" r:id="rId25"/>
    <p:sldId id="365" r:id="rId26"/>
    <p:sldId id="411" r:id="rId27"/>
    <p:sldId id="395" r:id="rId28"/>
    <p:sldId id="412" r:id="rId29"/>
    <p:sldId id="389" r:id="rId30"/>
    <p:sldId id="382" r:id="rId31"/>
    <p:sldId id="304" r:id="rId32"/>
    <p:sldId id="353" r:id="rId33"/>
    <p:sldId id="405" r:id="rId34"/>
    <p:sldId id="407" r:id="rId35"/>
    <p:sldId id="406" r:id="rId36"/>
    <p:sldId id="388" r:id="rId37"/>
    <p:sldId id="305" r:id="rId38"/>
    <p:sldId id="413" r:id="rId39"/>
    <p:sldId id="258" r:id="rId40"/>
    <p:sldId id="313" r:id="rId41"/>
    <p:sldId id="324" r:id="rId42"/>
    <p:sldId id="326" r:id="rId43"/>
    <p:sldId id="331" r:id="rId44"/>
    <p:sldId id="330" r:id="rId45"/>
    <p:sldId id="327" r:id="rId46"/>
    <p:sldId id="332" r:id="rId47"/>
    <p:sldId id="333" r:id="rId48"/>
    <p:sldId id="334" r:id="rId49"/>
    <p:sldId id="329" r:id="rId50"/>
    <p:sldId id="323" r:id="rId51"/>
    <p:sldId id="314" r:id="rId52"/>
    <p:sldId id="318" r:id="rId53"/>
    <p:sldId id="346" r:id="rId54"/>
    <p:sldId id="347" r:id="rId55"/>
    <p:sldId id="348" r:id="rId56"/>
    <p:sldId id="339" r:id="rId57"/>
    <p:sldId id="301" r:id="rId58"/>
    <p:sldId id="320" r:id="rId59"/>
    <p:sldId id="321" r:id="rId60"/>
    <p:sldId id="303" r:id="rId61"/>
    <p:sldId id="264" r:id="rId62"/>
    <p:sldId id="316" r:id="rId63"/>
    <p:sldId id="404" r:id="rId64"/>
    <p:sldId id="369" r:id="rId65"/>
    <p:sldId id="261" r:id="rId66"/>
    <p:sldId id="336" r:id="rId67"/>
    <p:sldId id="337" r:id="rId68"/>
    <p:sldId id="340" r:id="rId69"/>
    <p:sldId id="341" r:id="rId70"/>
    <p:sldId id="342" r:id="rId71"/>
    <p:sldId id="378" r:id="rId72"/>
    <p:sldId id="379" r:id="rId73"/>
    <p:sldId id="380" r:id="rId74"/>
    <p:sldId id="381" r:id="rId75"/>
    <p:sldId id="259" r:id="rId76"/>
    <p:sldId id="317" r:id="rId77"/>
    <p:sldId id="345" r:id="rId78"/>
    <p:sldId id="262" r:id="rId79"/>
    <p:sldId id="338" r:id="rId80"/>
    <p:sldId id="360" r:id="rId81"/>
    <p:sldId id="364" r:id="rId82"/>
    <p:sldId id="384" r:id="rId83"/>
    <p:sldId id="386" r:id="rId84"/>
    <p:sldId id="355" r:id="rId85"/>
    <p:sldId id="357" r:id="rId86"/>
    <p:sldId id="269" r:id="rId87"/>
    <p:sldId id="297" r:id="rId88"/>
    <p:sldId id="299" r:id="rId89"/>
    <p:sldId id="300" r:id="rId90"/>
    <p:sldId id="306" r:id="rId91"/>
    <p:sldId id="298" r:id="rId92"/>
    <p:sldId id="307" r:id="rId93"/>
    <p:sldId id="308" r:id="rId9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96"/>
      <p:bold r:id="rId97"/>
      <p:italic r:id="rId98"/>
      <p:boldItalic r:id="rId99"/>
    </p:embeddedFont>
    <p:embeddedFont>
      <p:font typeface="Cambria Math" panose="02040503050406030204" pitchFamily="18" charset="0"/>
      <p:regular r:id="rId100"/>
    </p:embeddedFont>
    <p:embeddedFont>
      <p:font typeface="Economica" panose="020B0604020202020204" charset="0"/>
      <p:regular r:id="rId101"/>
      <p:bold r:id="rId102"/>
      <p:italic r:id="rId103"/>
      <p:boldItalic r:id="rId104"/>
    </p:embeddedFont>
    <p:embeddedFont>
      <p:font typeface="Fira Sans Extra Condensed Medium" panose="020B0604020202020204" charset="0"/>
      <p:regular r:id="rId105"/>
      <p:bold r:id="rId106"/>
      <p:italic r:id="rId107"/>
      <p:boldItalic r:id="rId108"/>
    </p:embeddedFont>
    <p:embeddedFont>
      <p:font typeface="Lato Light" panose="020B0604020202020204" charset="0"/>
      <p:regular r:id="rId109"/>
      <p:bold r:id="rId110"/>
      <p:italic r:id="rId111"/>
      <p:boldItalic r:id="rId112"/>
    </p:embeddedFont>
    <p:embeddedFont>
      <p:font typeface="Times" panose="02020603050405020304" pitchFamily="18" charset="0"/>
      <p:regular r:id="rId113"/>
      <p:bold r:id="rId114"/>
      <p:italic r:id="rId115"/>
      <p:boldItalic r:id="rId116"/>
    </p:embeddedFont>
    <p:embeddedFont>
      <p:font typeface="Webdings" panose="05030102010509060703" pitchFamily="18" charset="2"/>
      <p:regular r:id="rId1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88" userDrawn="1">
          <p15:clr>
            <a:srgbClr val="A4A3A4"/>
          </p15:clr>
        </p15:guide>
        <p15:guide id="2" pos="53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9E9"/>
    <a:srgbClr val="DDB7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6417B7A-ACD4-4292-9A47-AC7DD8F0F19D}">
  <a:tblStyle styleId="{E6417B7A-ACD4-4292-9A47-AC7DD8F0F1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4"/>
  </p:normalViewPr>
  <p:slideViewPr>
    <p:cSldViewPr snapToGrid="0">
      <p:cViewPr varScale="1">
        <p:scale>
          <a:sx n="103" d="100"/>
          <a:sy n="103" d="100"/>
        </p:scale>
        <p:origin x="802" y="72"/>
      </p:cViewPr>
      <p:guideLst>
        <p:guide orient="horz" pos="588"/>
        <p:guide pos="53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22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7.fntdata"/><Relationship Id="rId16" Type="http://schemas.openxmlformats.org/officeDocument/2006/relationships/slide" Target="slides/slide15.xml"/><Relationship Id="rId107" Type="http://schemas.openxmlformats.org/officeDocument/2006/relationships/font" Target="fonts/font12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5.fntdata"/><Relationship Id="rId105" Type="http://schemas.openxmlformats.org/officeDocument/2006/relationships/font" Target="fonts/font10.fntdata"/><Relationship Id="rId113" Type="http://schemas.openxmlformats.org/officeDocument/2006/relationships/font" Target="fonts/font18.fntdata"/><Relationship Id="rId11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font" Target="fonts/font3.fntdata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8.fntdata"/><Relationship Id="rId108" Type="http://schemas.openxmlformats.org/officeDocument/2006/relationships/font" Target="fonts/font13.fntdata"/><Relationship Id="rId116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font" Target="fonts/font1.fntdata"/><Relationship Id="rId11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1.fntdata"/><Relationship Id="rId114" Type="http://schemas.openxmlformats.org/officeDocument/2006/relationships/font" Target="fonts/font19.fntdata"/><Relationship Id="rId119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4.fntdata"/><Relationship Id="rId10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4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2.fntdata"/><Relationship Id="rId104" Type="http://schemas.openxmlformats.org/officeDocument/2006/relationships/font" Target="fonts/font9.fntdata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5.fntdata"/><Relationship Id="rId115" Type="http://schemas.openxmlformats.org/officeDocument/2006/relationships/font" Target="fonts/font20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200" b="0" i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</a:t>
            </a:r>
            <a:r>
              <a:rPr lang="en-IN" sz="1200" b="0" i="0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accuracy from different modelling techniques</a:t>
            </a:r>
            <a:endParaRPr lang="en-IN" sz="1200" b="0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Store 7521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Max Accuracy</c:v>
                </c:pt>
              </c:strCache>
            </c:strRef>
          </c:cat>
          <c:val>
            <c:numRef>
              <c:f>Sheet1!$B$2</c:f>
              <c:numCache>
                <c:formatCode>0.0%</c:formatCode>
                <c:ptCount val="1"/>
                <c:pt idx="0">
                  <c:v>0.91700000000000004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87-4AF8-BA6B-57E61A940D4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Store 7848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Max Accuracy</c:v>
                </c:pt>
              </c:strCache>
            </c:strRef>
          </c:cat>
          <c:val>
            <c:numRef>
              <c:f>Sheet1!$C$2</c:f>
              <c:numCache>
                <c:formatCode>0.0%</c:formatCode>
                <c:ptCount val="1"/>
                <c:pt idx="0">
                  <c:v>0.91900000000000004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B87-4AF8-BA6B-57E61A940D4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Store 7755</c:v>
                </c:pt>
              </c:strCache>
            </c:strRef>
          </c:tx>
          <c:spPr>
            <a:solidFill>
              <a:schemeClr val="accent3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Max Accuracy</c:v>
                </c:pt>
              </c:strCache>
            </c:strRef>
          </c:cat>
          <c:val>
            <c:numRef>
              <c:f>Sheet1!$D$2</c:f>
              <c:numCache>
                <c:formatCode>0.0%</c:formatCode>
                <c:ptCount val="1"/>
                <c:pt idx="0">
                  <c:v>0.42399999999999999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B87-4AF8-BA6B-57E61A940D4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Store 7910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Max Accuracy</c:v>
                </c:pt>
              </c:strCache>
            </c:strRef>
          </c:cat>
          <c:val>
            <c:numRef>
              <c:f>Sheet1!$E$2</c:f>
              <c:numCache>
                <c:formatCode>0.0%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B87-4AF8-BA6B-57E61A940D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35426383"/>
        <c:axId val="1677189807"/>
      </c:barChart>
      <c:catAx>
        <c:axId val="1435426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Economica" panose="020B0604020202020204" charset="0"/>
                <a:ea typeface="+mn-ea"/>
                <a:cs typeface="+mn-cs"/>
              </a:defRPr>
            </a:pPr>
            <a:endParaRPr lang="en-US"/>
          </a:p>
        </c:txPr>
        <c:crossAx val="1677189807"/>
        <c:crosses val="autoZero"/>
        <c:auto val="1"/>
        <c:lblAlgn val="ctr"/>
        <c:lblOffset val="100"/>
        <c:noMultiLvlLbl val="0"/>
      </c:catAx>
      <c:valAx>
        <c:axId val="1677189807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Economica" panose="020B0604020202020204" charset="0"/>
                <a:ea typeface="+mn-ea"/>
                <a:cs typeface="+mn-cs"/>
              </a:defRPr>
            </a:pPr>
            <a:endParaRPr lang="en-US"/>
          </a:p>
        </c:txPr>
        <c:crossAx val="1435426383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Economica" panose="020B060402020202020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200" b="0" i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</a:t>
            </a:r>
            <a:r>
              <a:rPr lang="en-IN" sz="1200" b="0" i="0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accuracy from different modelling techniques</a:t>
            </a:r>
            <a:endParaRPr lang="en-IN" sz="1200" b="0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Store 7521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Max Accuracy</c:v>
                </c:pt>
              </c:strCache>
            </c:strRef>
          </c:cat>
          <c:val>
            <c:numRef>
              <c:f>Sheet1!$B$2</c:f>
              <c:numCache>
                <c:formatCode>0.0%</c:formatCode>
                <c:ptCount val="1"/>
                <c:pt idx="0">
                  <c:v>0.91700000000000004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57-420E-ACDA-509E7E3188B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Store 7848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Max Accuracy</c:v>
                </c:pt>
              </c:strCache>
            </c:strRef>
          </c:cat>
          <c:val>
            <c:numRef>
              <c:f>Sheet1!$C$2</c:f>
              <c:numCache>
                <c:formatCode>0.0%</c:formatCode>
                <c:ptCount val="1"/>
                <c:pt idx="0">
                  <c:v>0.91900000000000004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57-420E-ACDA-509E7E3188B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Store 7755</c:v>
                </c:pt>
              </c:strCache>
            </c:strRef>
          </c:tx>
          <c:spPr>
            <a:solidFill>
              <a:schemeClr val="accent3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Max Accuracy</c:v>
                </c:pt>
              </c:strCache>
            </c:strRef>
          </c:cat>
          <c:val>
            <c:numRef>
              <c:f>Sheet1!$D$2</c:f>
              <c:numCache>
                <c:formatCode>0.0%</c:formatCode>
                <c:ptCount val="1"/>
                <c:pt idx="0">
                  <c:v>0.42399999999999999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957-420E-ACDA-509E7E3188B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Store 7910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Max Accuracy</c:v>
                </c:pt>
              </c:strCache>
            </c:strRef>
          </c:cat>
          <c:val>
            <c:numRef>
              <c:f>Sheet1!$E$2</c:f>
              <c:numCache>
                <c:formatCode>0.0%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957-420E-ACDA-509E7E3188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35426383"/>
        <c:axId val="1677189807"/>
      </c:barChart>
      <c:catAx>
        <c:axId val="1435426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Economica" panose="020B0604020202020204" charset="0"/>
                <a:ea typeface="+mn-ea"/>
                <a:cs typeface="+mn-cs"/>
              </a:defRPr>
            </a:pPr>
            <a:endParaRPr lang="en-US"/>
          </a:p>
        </c:txPr>
        <c:crossAx val="1677189807"/>
        <c:crosses val="autoZero"/>
        <c:auto val="1"/>
        <c:lblAlgn val="ctr"/>
        <c:lblOffset val="100"/>
        <c:noMultiLvlLbl val="0"/>
      </c:catAx>
      <c:valAx>
        <c:axId val="1677189807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Economica" panose="020B0604020202020204" charset="0"/>
                <a:ea typeface="+mn-ea"/>
                <a:cs typeface="+mn-cs"/>
              </a:defRPr>
            </a:pPr>
            <a:endParaRPr lang="en-US"/>
          </a:p>
        </c:txPr>
        <c:crossAx val="1435426383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Economica" panose="020B060402020202020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4C8D95-8E77-4A84-8EA9-999884A6A3A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91314DD5-920E-4EE5-968B-5CC5E1776BED}">
      <dgm:prSet phldrT="[Text]"/>
      <dgm:spPr/>
      <dgm:t>
        <a:bodyPr/>
        <a:lstStyle/>
        <a:p>
          <a:r>
            <a:rPr lang="en-US" dirty="0"/>
            <a:t>Cluster Existing stores into groups of Similar Stores</a:t>
          </a:r>
        </a:p>
      </dgm:t>
    </dgm:pt>
    <dgm:pt modelId="{65D316F6-B0BF-42E8-9626-B8E5AAF3E2D3}" type="parTrans" cxnId="{ACC790A7-ABD4-4451-B9BE-FDE2D6CE2075}">
      <dgm:prSet/>
      <dgm:spPr/>
      <dgm:t>
        <a:bodyPr/>
        <a:lstStyle/>
        <a:p>
          <a:endParaRPr lang="en-US"/>
        </a:p>
      </dgm:t>
    </dgm:pt>
    <dgm:pt modelId="{8A8358CF-D230-4AD0-96C5-2572430D22CF}" type="sibTrans" cxnId="{ACC790A7-ABD4-4451-B9BE-FDE2D6CE2075}">
      <dgm:prSet/>
      <dgm:spPr/>
      <dgm:t>
        <a:bodyPr/>
        <a:lstStyle/>
        <a:p>
          <a:endParaRPr lang="en-US"/>
        </a:p>
      </dgm:t>
    </dgm:pt>
    <dgm:pt modelId="{E754A3B4-4DBD-4346-811D-2747624CDC4E}">
      <dgm:prSet phldrT="[Text]"/>
      <dgm:spPr/>
      <dgm:t>
        <a:bodyPr/>
        <a:lstStyle/>
        <a:p>
          <a:r>
            <a:rPr lang="en-US" dirty="0"/>
            <a:t>Map New Store to Similar Stores</a:t>
          </a:r>
        </a:p>
      </dgm:t>
    </dgm:pt>
    <dgm:pt modelId="{4E4C747F-75D5-4627-8DA0-F4C5EAC1AE37}" type="parTrans" cxnId="{F03F2DEF-7410-4DA4-AE3F-8198547FD8F8}">
      <dgm:prSet/>
      <dgm:spPr/>
      <dgm:t>
        <a:bodyPr/>
        <a:lstStyle/>
        <a:p>
          <a:endParaRPr lang="en-US"/>
        </a:p>
      </dgm:t>
    </dgm:pt>
    <dgm:pt modelId="{8EE7C28C-330D-4EFE-97BE-AD81E1FA5712}" type="sibTrans" cxnId="{F03F2DEF-7410-4DA4-AE3F-8198547FD8F8}">
      <dgm:prSet/>
      <dgm:spPr/>
      <dgm:t>
        <a:bodyPr/>
        <a:lstStyle/>
        <a:p>
          <a:endParaRPr lang="en-US"/>
        </a:p>
      </dgm:t>
    </dgm:pt>
    <dgm:pt modelId="{9C61F0C4-B9F6-42CC-83F1-AD6E345C1B17}">
      <dgm:prSet phldrT="[Text]"/>
      <dgm:spPr/>
      <dgm:t>
        <a:bodyPr/>
        <a:lstStyle/>
        <a:p>
          <a:r>
            <a:rPr lang="en-US" dirty="0"/>
            <a:t>Average Sales of Cluster </a:t>
          </a:r>
        </a:p>
      </dgm:t>
    </dgm:pt>
    <dgm:pt modelId="{CA795208-12E7-4618-A57F-64FBD3137FAD}" type="parTrans" cxnId="{5E731AEF-A48B-4980-8747-E10972A096A0}">
      <dgm:prSet/>
      <dgm:spPr/>
      <dgm:t>
        <a:bodyPr/>
        <a:lstStyle/>
        <a:p>
          <a:endParaRPr lang="en-US"/>
        </a:p>
      </dgm:t>
    </dgm:pt>
    <dgm:pt modelId="{9D17E42F-59AE-4A71-B086-406D711D5B7A}" type="sibTrans" cxnId="{5E731AEF-A48B-4980-8747-E10972A096A0}">
      <dgm:prSet/>
      <dgm:spPr/>
      <dgm:t>
        <a:bodyPr/>
        <a:lstStyle/>
        <a:p>
          <a:endParaRPr lang="en-US"/>
        </a:p>
      </dgm:t>
    </dgm:pt>
    <dgm:pt modelId="{2118B106-E703-4218-8DAD-6EEC49682AE4}">
      <dgm:prSet phldrT="[Text]"/>
      <dgm:spPr/>
      <dgm:t>
        <a:bodyPr/>
        <a:lstStyle/>
        <a:p>
          <a:r>
            <a:rPr lang="en-US" dirty="0"/>
            <a:t>Forecast Sales using Average of Sales History</a:t>
          </a:r>
        </a:p>
      </dgm:t>
    </dgm:pt>
    <dgm:pt modelId="{49D57B8D-6C5C-4CDA-A74F-42D5F9310C07}" type="parTrans" cxnId="{8AA3F1EE-E554-40B8-ADEB-7484D2180723}">
      <dgm:prSet/>
      <dgm:spPr/>
      <dgm:t>
        <a:bodyPr/>
        <a:lstStyle/>
        <a:p>
          <a:endParaRPr lang="en-US"/>
        </a:p>
      </dgm:t>
    </dgm:pt>
    <dgm:pt modelId="{8D95B5F7-E350-40F5-9E06-CBE7402AC399}" type="sibTrans" cxnId="{8AA3F1EE-E554-40B8-ADEB-7484D2180723}">
      <dgm:prSet/>
      <dgm:spPr/>
      <dgm:t>
        <a:bodyPr/>
        <a:lstStyle/>
        <a:p>
          <a:endParaRPr lang="en-US"/>
        </a:p>
      </dgm:t>
    </dgm:pt>
    <dgm:pt modelId="{9D22734E-337E-4BF5-BBC8-77D937394815}" type="pres">
      <dgm:prSet presAssocID="{7E4C8D95-8E77-4A84-8EA9-999884A6A3AB}" presName="Name0" presStyleCnt="0">
        <dgm:presLayoutVars>
          <dgm:dir/>
          <dgm:animLvl val="lvl"/>
          <dgm:resizeHandles val="exact"/>
        </dgm:presLayoutVars>
      </dgm:prSet>
      <dgm:spPr/>
    </dgm:pt>
    <dgm:pt modelId="{B1669B8B-E54E-437F-9D9B-7DBB29AF279F}" type="pres">
      <dgm:prSet presAssocID="{91314DD5-920E-4EE5-968B-5CC5E1776BE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2A6ECBE-065F-44FD-A262-CBDF5428BFE0}" type="pres">
      <dgm:prSet presAssocID="{8A8358CF-D230-4AD0-96C5-2572430D22CF}" presName="parTxOnlySpace" presStyleCnt="0"/>
      <dgm:spPr/>
    </dgm:pt>
    <dgm:pt modelId="{0E44056B-766B-4815-9A12-B16A2CAF735F}" type="pres">
      <dgm:prSet presAssocID="{E754A3B4-4DBD-4346-811D-2747624CDC4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8EC38CE-C27A-40E3-BBEF-9BB6B7CDFE9A}" type="pres">
      <dgm:prSet presAssocID="{8EE7C28C-330D-4EFE-97BE-AD81E1FA5712}" presName="parTxOnlySpace" presStyleCnt="0"/>
      <dgm:spPr/>
    </dgm:pt>
    <dgm:pt modelId="{77225255-5134-40B3-8FF3-AC3B9F0E2A47}" type="pres">
      <dgm:prSet presAssocID="{9C61F0C4-B9F6-42CC-83F1-AD6E345C1B17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3D791D90-866C-4353-BF91-6BEC941C1C62}" type="pres">
      <dgm:prSet presAssocID="{9D17E42F-59AE-4A71-B086-406D711D5B7A}" presName="parTxOnlySpace" presStyleCnt="0"/>
      <dgm:spPr/>
    </dgm:pt>
    <dgm:pt modelId="{B812A35D-459A-4C35-8693-CD76D7EEAFFC}" type="pres">
      <dgm:prSet presAssocID="{2118B106-E703-4218-8DAD-6EEC49682AE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DF29F0F-ABF6-4D3E-9E7F-AF7BA12DCEEB}" type="presOf" srcId="{E754A3B4-4DBD-4346-811D-2747624CDC4E}" destId="{0E44056B-766B-4815-9A12-B16A2CAF735F}" srcOrd="0" destOrd="0" presId="urn:microsoft.com/office/officeart/2005/8/layout/chevron1"/>
    <dgm:cxn modelId="{9919114E-658C-439D-9590-3711933F78E0}" type="presOf" srcId="{91314DD5-920E-4EE5-968B-5CC5E1776BED}" destId="{B1669B8B-E54E-437F-9D9B-7DBB29AF279F}" srcOrd="0" destOrd="0" presId="urn:microsoft.com/office/officeart/2005/8/layout/chevron1"/>
    <dgm:cxn modelId="{94F0A584-3982-44A1-81BA-D2ADD8EDF730}" type="presOf" srcId="{9C61F0C4-B9F6-42CC-83F1-AD6E345C1B17}" destId="{77225255-5134-40B3-8FF3-AC3B9F0E2A47}" srcOrd="0" destOrd="0" presId="urn:microsoft.com/office/officeart/2005/8/layout/chevron1"/>
    <dgm:cxn modelId="{7D1415A2-53B8-4809-8358-95083004DE4E}" type="presOf" srcId="{2118B106-E703-4218-8DAD-6EEC49682AE4}" destId="{B812A35D-459A-4C35-8693-CD76D7EEAFFC}" srcOrd="0" destOrd="0" presId="urn:microsoft.com/office/officeart/2005/8/layout/chevron1"/>
    <dgm:cxn modelId="{ACC790A7-ABD4-4451-B9BE-FDE2D6CE2075}" srcId="{7E4C8D95-8E77-4A84-8EA9-999884A6A3AB}" destId="{91314DD5-920E-4EE5-968B-5CC5E1776BED}" srcOrd="0" destOrd="0" parTransId="{65D316F6-B0BF-42E8-9626-B8E5AAF3E2D3}" sibTransId="{8A8358CF-D230-4AD0-96C5-2572430D22CF}"/>
    <dgm:cxn modelId="{517F29B9-DC4F-4A10-A6B5-B02CDCB6155F}" type="presOf" srcId="{7E4C8D95-8E77-4A84-8EA9-999884A6A3AB}" destId="{9D22734E-337E-4BF5-BBC8-77D937394815}" srcOrd="0" destOrd="0" presId="urn:microsoft.com/office/officeart/2005/8/layout/chevron1"/>
    <dgm:cxn modelId="{8AA3F1EE-E554-40B8-ADEB-7484D2180723}" srcId="{7E4C8D95-8E77-4A84-8EA9-999884A6A3AB}" destId="{2118B106-E703-4218-8DAD-6EEC49682AE4}" srcOrd="3" destOrd="0" parTransId="{49D57B8D-6C5C-4CDA-A74F-42D5F9310C07}" sibTransId="{8D95B5F7-E350-40F5-9E06-CBE7402AC399}"/>
    <dgm:cxn modelId="{5E731AEF-A48B-4980-8747-E10972A096A0}" srcId="{7E4C8D95-8E77-4A84-8EA9-999884A6A3AB}" destId="{9C61F0C4-B9F6-42CC-83F1-AD6E345C1B17}" srcOrd="2" destOrd="0" parTransId="{CA795208-12E7-4618-A57F-64FBD3137FAD}" sibTransId="{9D17E42F-59AE-4A71-B086-406D711D5B7A}"/>
    <dgm:cxn modelId="{F03F2DEF-7410-4DA4-AE3F-8198547FD8F8}" srcId="{7E4C8D95-8E77-4A84-8EA9-999884A6A3AB}" destId="{E754A3B4-4DBD-4346-811D-2747624CDC4E}" srcOrd="1" destOrd="0" parTransId="{4E4C747F-75D5-4627-8DA0-F4C5EAC1AE37}" sibTransId="{8EE7C28C-330D-4EFE-97BE-AD81E1FA5712}"/>
    <dgm:cxn modelId="{F3FF0DC0-DC57-48B7-9AE6-EB4A1864CB96}" type="presParOf" srcId="{9D22734E-337E-4BF5-BBC8-77D937394815}" destId="{B1669B8B-E54E-437F-9D9B-7DBB29AF279F}" srcOrd="0" destOrd="0" presId="urn:microsoft.com/office/officeart/2005/8/layout/chevron1"/>
    <dgm:cxn modelId="{B99737B2-F151-4C5E-92F5-C0EB660E3155}" type="presParOf" srcId="{9D22734E-337E-4BF5-BBC8-77D937394815}" destId="{92A6ECBE-065F-44FD-A262-CBDF5428BFE0}" srcOrd="1" destOrd="0" presId="urn:microsoft.com/office/officeart/2005/8/layout/chevron1"/>
    <dgm:cxn modelId="{D599C9D9-F649-447B-9254-87674E6C08B3}" type="presParOf" srcId="{9D22734E-337E-4BF5-BBC8-77D937394815}" destId="{0E44056B-766B-4815-9A12-B16A2CAF735F}" srcOrd="2" destOrd="0" presId="urn:microsoft.com/office/officeart/2005/8/layout/chevron1"/>
    <dgm:cxn modelId="{CFCC507B-748C-4C4B-9A84-44DDD2769B41}" type="presParOf" srcId="{9D22734E-337E-4BF5-BBC8-77D937394815}" destId="{F8EC38CE-C27A-40E3-BBEF-9BB6B7CDFE9A}" srcOrd="3" destOrd="0" presId="urn:microsoft.com/office/officeart/2005/8/layout/chevron1"/>
    <dgm:cxn modelId="{383CE645-13FC-4FD7-BAF9-6E250999D215}" type="presParOf" srcId="{9D22734E-337E-4BF5-BBC8-77D937394815}" destId="{77225255-5134-40B3-8FF3-AC3B9F0E2A47}" srcOrd="4" destOrd="0" presId="urn:microsoft.com/office/officeart/2005/8/layout/chevron1"/>
    <dgm:cxn modelId="{C77B6506-CC74-4EDD-A02A-EAA87257096C}" type="presParOf" srcId="{9D22734E-337E-4BF5-BBC8-77D937394815}" destId="{3D791D90-866C-4353-BF91-6BEC941C1C62}" srcOrd="5" destOrd="0" presId="urn:microsoft.com/office/officeart/2005/8/layout/chevron1"/>
    <dgm:cxn modelId="{1CBF7437-45F9-4DB9-85BC-DAEC674B0A9C}" type="presParOf" srcId="{9D22734E-337E-4BF5-BBC8-77D937394815}" destId="{B812A35D-459A-4C35-8693-CD76D7EEAFFC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8C5EC0-5101-4B30-A8CF-53C94BFF1EC9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E05511E-2AA0-4B03-8C1C-E1117AFACE79}">
      <dgm:prSet phldrT="[Text]"/>
      <dgm:spPr/>
      <dgm:t>
        <a:bodyPr/>
        <a:lstStyle/>
        <a:p>
          <a:r>
            <a:rPr lang="en-IN" dirty="0">
              <a:latin typeface="Calibri" panose="020F0502020204030204" pitchFamily="34" charset="0"/>
            </a:rPr>
            <a:t>Qualitative business problem</a:t>
          </a:r>
        </a:p>
      </dgm:t>
    </dgm:pt>
    <dgm:pt modelId="{79EFE172-3F3B-4032-AAC0-86AEDFD6E18D}" type="parTrans" cxnId="{D68BCE59-C71B-4F5B-B3FA-5EC0EA3B5AAC}">
      <dgm:prSet/>
      <dgm:spPr/>
      <dgm:t>
        <a:bodyPr/>
        <a:lstStyle/>
        <a:p>
          <a:endParaRPr lang="en-IN"/>
        </a:p>
      </dgm:t>
    </dgm:pt>
    <dgm:pt modelId="{5AADFC0A-03D7-4D21-9872-7342FC5C8570}" type="sibTrans" cxnId="{D68BCE59-C71B-4F5B-B3FA-5EC0EA3B5AAC}">
      <dgm:prSet/>
      <dgm:spPr/>
      <dgm:t>
        <a:bodyPr/>
        <a:lstStyle/>
        <a:p>
          <a:endParaRPr lang="en-IN"/>
        </a:p>
      </dgm:t>
    </dgm:pt>
    <dgm:pt modelId="{FF6CE60C-DB57-4B79-9291-2185FE8B645F}">
      <dgm:prSet phldrT="[Text]"/>
      <dgm:spPr/>
      <dgm:t>
        <a:bodyPr/>
        <a:lstStyle/>
        <a:p>
          <a:r>
            <a:rPr lang="en-IN" dirty="0">
              <a:latin typeface="Calibri" panose="020F0502020204030204" pitchFamily="34" charset="0"/>
            </a:rPr>
            <a:t>Quantitative data-driven solutions</a:t>
          </a:r>
        </a:p>
      </dgm:t>
    </dgm:pt>
    <dgm:pt modelId="{A43C13AD-6B61-4904-9D88-9077B9E6548C}" type="parTrans" cxnId="{22734F3B-61F1-4F12-9187-D2BFF469E476}">
      <dgm:prSet/>
      <dgm:spPr/>
      <dgm:t>
        <a:bodyPr/>
        <a:lstStyle/>
        <a:p>
          <a:endParaRPr lang="en-IN"/>
        </a:p>
      </dgm:t>
    </dgm:pt>
    <dgm:pt modelId="{658B5913-DBDD-4876-A685-ACAFDEC1DD5C}" type="sibTrans" cxnId="{22734F3B-61F1-4F12-9187-D2BFF469E476}">
      <dgm:prSet/>
      <dgm:spPr/>
      <dgm:t>
        <a:bodyPr/>
        <a:lstStyle/>
        <a:p>
          <a:endParaRPr lang="en-IN"/>
        </a:p>
      </dgm:t>
    </dgm:pt>
    <dgm:pt modelId="{20CE1B29-1F83-4514-9546-F239F2AAC33A}" type="pres">
      <dgm:prSet presAssocID="{488C5EC0-5101-4B30-A8CF-53C94BFF1EC9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A7F71233-806F-4EF3-8367-08B650C8D6E0}" type="pres">
      <dgm:prSet presAssocID="{FF6CE60C-DB57-4B79-9291-2185FE8B645F}" presName="Accent2" presStyleCnt="0"/>
      <dgm:spPr/>
    </dgm:pt>
    <dgm:pt modelId="{DC9F0C1B-3DAC-48FE-B187-3C3C4498270B}" type="pres">
      <dgm:prSet presAssocID="{FF6CE60C-DB57-4B79-9291-2185FE8B645F}" presName="Accent" presStyleLbl="node1" presStyleIdx="0" presStyleCnt="2"/>
      <dgm:spPr/>
    </dgm:pt>
    <dgm:pt modelId="{E6A4B469-F649-40B1-B3F4-D372892F7A87}" type="pres">
      <dgm:prSet presAssocID="{FF6CE60C-DB57-4B79-9291-2185FE8B645F}" presName="ParentBackground2" presStyleCnt="0"/>
      <dgm:spPr/>
    </dgm:pt>
    <dgm:pt modelId="{4698620D-1A81-48B8-8B82-6571B615A658}" type="pres">
      <dgm:prSet presAssocID="{FF6CE60C-DB57-4B79-9291-2185FE8B645F}" presName="ParentBackground" presStyleLbl="fgAcc1" presStyleIdx="0" presStyleCnt="2"/>
      <dgm:spPr/>
    </dgm:pt>
    <dgm:pt modelId="{7FC416C1-D3B5-4EA8-B568-CD06A273232C}" type="pres">
      <dgm:prSet presAssocID="{FF6CE60C-DB57-4B79-9291-2185FE8B645F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BCFFB3D5-5D88-4192-B45A-7E9CF23FF9B2}" type="pres">
      <dgm:prSet presAssocID="{3E05511E-2AA0-4B03-8C1C-E1117AFACE79}" presName="Accent1" presStyleCnt="0"/>
      <dgm:spPr/>
    </dgm:pt>
    <dgm:pt modelId="{4AA64039-4D67-404A-A347-176BF1469ADF}" type="pres">
      <dgm:prSet presAssocID="{3E05511E-2AA0-4B03-8C1C-E1117AFACE79}" presName="Accent" presStyleLbl="node1" presStyleIdx="1" presStyleCnt="2"/>
      <dgm:spPr/>
    </dgm:pt>
    <dgm:pt modelId="{DC89E38E-416F-407E-99EB-8E607B22E3D9}" type="pres">
      <dgm:prSet presAssocID="{3E05511E-2AA0-4B03-8C1C-E1117AFACE79}" presName="ParentBackground1" presStyleCnt="0"/>
      <dgm:spPr/>
    </dgm:pt>
    <dgm:pt modelId="{F3E08548-50F8-4D3C-8C9B-40D2E429CA65}" type="pres">
      <dgm:prSet presAssocID="{3E05511E-2AA0-4B03-8C1C-E1117AFACE79}" presName="ParentBackground" presStyleLbl="fgAcc1" presStyleIdx="1" presStyleCnt="2"/>
      <dgm:spPr/>
    </dgm:pt>
    <dgm:pt modelId="{6576A1C2-53E6-461B-A236-A86DEAC42B15}" type="pres">
      <dgm:prSet presAssocID="{3E05511E-2AA0-4B03-8C1C-E1117AFACE79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8FF3091C-23A3-4C06-8584-E21AF5900241}" type="presOf" srcId="{488C5EC0-5101-4B30-A8CF-53C94BFF1EC9}" destId="{20CE1B29-1F83-4514-9546-F239F2AAC33A}" srcOrd="0" destOrd="0" presId="urn:microsoft.com/office/officeart/2011/layout/CircleProcess"/>
    <dgm:cxn modelId="{22734F3B-61F1-4F12-9187-D2BFF469E476}" srcId="{488C5EC0-5101-4B30-A8CF-53C94BFF1EC9}" destId="{FF6CE60C-DB57-4B79-9291-2185FE8B645F}" srcOrd="1" destOrd="0" parTransId="{A43C13AD-6B61-4904-9D88-9077B9E6548C}" sibTransId="{658B5913-DBDD-4876-A685-ACAFDEC1DD5C}"/>
    <dgm:cxn modelId="{4CA3F55C-A93F-4FFF-A939-BFA4C3719117}" type="presOf" srcId="{3E05511E-2AA0-4B03-8C1C-E1117AFACE79}" destId="{F3E08548-50F8-4D3C-8C9B-40D2E429CA65}" srcOrd="0" destOrd="0" presId="urn:microsoft.com/office/officeart/2011/layout/CircleProcess"/>
    <dgm:cxn modelId="{C31ECB6B-3EF0-4E30-9C13-F32DBFA199E1}" type="presOf" srcId="{FF6CE60C-DB57-4B79-9291-2185FE8B645F}" destId="{7FC416C1-D3B5-4EA8-B568-CD06A273232C}" srcOrd="1" destOrd="0" presId="urn:microsoft.com/office/officeart/2011/layout/CircleProcess"/>
    <dgm:cxn modelId="{D68BCE59-C71B-4F5B-B3FA-5EC0EA3B5AAC}" srcId="{488C5EC0-5101-4B30-A8CF-53C94BFF1EC9}" destId="{3E05511E-2AA0-4B03-8C1C-E1117AFACE79}" srcOrd="0" destOrd="0" parTransId="{79EFE172-3F3B-4032-AAC0-86AEDFD6E18D}" sibTransId="{5AADFC0A-03D7-4D21-9872-7342FC5C8570}"/>
    <dgm:cxn modelId="{B21935D3-36D1-4452-B570-31664ABB71C0}" type="presOf" srcId="{3E05511E-2AA0-4B03-8C1C-E1117AFACE79}" destId="{6576A1C2-53E6-461B-A236-A86DEAC42B15}" srcOrd="1" destOrd="0" presId="urn:microsoft.com/office/officeart/2011/layout/CircleProcess"/>
    <dgm:cxn modelId="{7A79FCDB-FB85-42D8-8EE4-53243C956414}" type="presOf" srcId="{FF6CE60C-DB57-4B79-9291-2185FE8B645F}" destId="{4698620D-1A81-48B8-8B82-6571B615A658}" srcOrd="0" destOrd="0" presId="urn:microsoft.com/office/officeart/2011/layout/CircleProcess"/>
    <dgm:cxn modelId="{817907C8-F881-4FCA-ABD2-ACF8330420B9}" type="presParOf" srcId="{20CE1B29-1F83-4514-9546-F239F2AAC33A}" destId="{A7F71233-806F-4EF3-8367-08B650C8D6E0}" srcOrd="0" destOrd="0" presId="urn:microsoft.com/office/officeart/2011/layout/CircleProcess"/>
    <dgm:cxn modelId="{1F2430D8-C6D7-48B5-BA09-9506E7DD6DA9}" type="presParOf" srcId="{A7F71233-806F-4EF3-8367-08B650C8D6E0}" destId="{DC9F0C1B-3DAC-48FE-B187-3C3C4498270B}" srcOrd="0" destOrd="0" presId="urn:microsoft.com/office/officeart/2011/layout/CircleProcess"/>
    <dgm:cxn modelId="{A9D403A8-4D82-4940-BEC7-95EACC7019AE}" type="presParOf" srcId="{20CE1B29-1F83-4514-9546-F239F2AAC33A}" destId="{E6A4B469-F649-40B1-B3F4-D372892F7A87}" srcOrd="1" destOrd="0" presId="urn:microsoft.com/office/officeart/2011/layout/CircleProcess"/>
    <dgm:cxn modelId="{4398B11A-F2E8-49C6-A005-D53751054536}" type="presParOf" srcId="{E6A4B469-F649-40B1-B3F4-D372892F7A87}" destId="{4698620D-1A81-48B8-8B82-6571B615A658}" srcOrd="0" destOrd="0" presId="urn:microsoft.com/office/officeart/2011/layout/CircleProcess"/>
    <dgm:cxn modelId="{93A32AFF-44C1-40DA-AFC6-5C60D7DF2839}" type="presParOf" srcId="{20CE1B29-1F83-4514-9546-F239F2AAC33A}" destId="{7FC416C1-D3B5-4EA8-B568-CD06A273232C}" srcOrd="2" destOrd="0" presId="urn:microsoft.com/office/officeart/2011/layout/CircleProcess"/>
    <dgm:cxn modelId="{074CB0CE-AF73-444E-8E48-647DB8B9B6F0}" type="presParOf" srcId="{20CE1B29-1F83-4514-9546-F239F2AAC33A}" destId="{BCFFB3D5-5D88-4192-B45A-7E9CF23FF9B2}" srcOrd="3" destOrd="0" presId="urn:microsoft.com/office/officeart/2011/layout/CircleProcess"/>
    <dgm:cxn modelId="{3B05643B-291C-4630-859B-AD1F66F01116}" type="presParOf" srcId="{BCFFB3D5-5D88-4192-B45A-7E9CF23FF9B2}" destId="{4AA64039-4D67-404A-A347-176BF1469ADF}" srcOrd="0" destOrd="0" presId="urn:microsoft.com/office/officeart/2011/layout/CircleProcess"/>
    <dgm:cxn modelId="{6CF6A5E4-62C3-4B78-8DC9-A8A55A38A508}" type="presParOf" srcId="{20CE1B29-1F83-4514-9546-F239F2AAC33A}" destId="{DC89E38E-416F-407E-99EB-8E607B22E3D9}" srcOrd="4" destOrd="0" presId="urn:microsoft.com/office/officeart/2011/layout/CircleProcess"/>
    <dgm:cxn modelId="{A8CF9D51-9A39-4AF1-8AD7-7D3C8D125D68}" type="presParOf" srcId="{DC89E38E-416F-407E-99EB-8E607B22E3D9}" destId="{F3E08548-50F8-4D3C-8C9B-40D2E429CA65}" srcOrd="0" destOrd="0" presId="urn:microsoft.com/office/officeart/2011/layout/CircleProcess"/>
    <dgm:cxn modelId="{398340BB-21EE-4F88-BF01-4B5F5BE2B8BB}" type="presParOf" srcId="{20CE1B29-1F83-4514-9546-F239F2AAC33A}" destId="{6576A1C2-53E6-461B-A236-A86DEAC42B15}" srcOrd="5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88C5EC0-5101-4B30-A8CF-53C94BFF1EC9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E05511E-2AA0-4B03-8C1C-E1117AFACE79}">
      <dgm:prSet phldrT="[Text]"/>
      <dgm:spPr/>
      <dgm:t>
        <a:bodyPr/>
        <a:lstStyle/>
        <a:p>
          <a:r>
            <a:rPr lang="en-IN" dirty="0">
              <a:latin typeface="Calibri" panose="020F0502020204030204" pitchFamily="34" charset="0"/>
            </a:rPr>
            <a:t>Qualitative business problem</a:t>
          </a:r>
        </a:p>
      </dgm:t>
    </dgm:pt>
    <dgm:pt modelId="{79EFE172-3F3B-4032-AAC0-86AEDFD6E18D}" type="parTrans" cxnId="{D68BCE59-C71B-4F5B-B3FA-5EC0EA3B5AAC}">
      <dgm:prSet/>
      <dgm:spPr/>
      <dgm:t>
        <a:bodyPr/>
        <a:lstStyle/>
        <a:p>
          <a:endParaRPr lang="en-IN"/>
        </a:p>
      </dgm:t>
    </dgm:pt>
    <dgm:pt modelId="{5AADFC0A-03D7-4D21-9872-7342FC5C8570}" type="sibTrans" cxnId="{D68BCE59-C71B-4F5B-B3FA-5EC0EA3B5AAC}">
      <dgm:prSet/>
      <dgm:spPr/>
      <dgm:t>
        <a:bodyPr/>
        <a:lstStyle/>
        <a:p>
          <a:endParaRPr lang="en-IN"/>
        </a:p>
      </dgm:t>
    </dgm:pt>
    <dgm:pt modelId="{FF6CE60C-DB57-4B79-9291-2185FE8B645F}">
      <dgm:prSet phldrT="[Text]"/>
      <dgm:spPr/>
      <dgm:t>
        <a:bodyPr/>
        <a:lstStyle/>
        <a:p>
          <a:r>
            <a:rPr lang="en-IN" dirty="0">
              <a:latin typeface="Calibri" panose="020F0502020204030204" pitchFamily="34" charset="0"/>
            </a:rPr>
            <a:t>Quantitative data-driven solutions</a:t>
          </a:r>
        </a:p>
      </dgm:t>
    </dgm:pt>
    <dgm:pt modelId="{A43C13AD-6B61-4904-9D88-9077B9E6548C}" type="parTrans" cxnId="{22734F3B-61F1-4F12-9187-D2BFF469E476}">
      <dgm:prSet/>
      <dgm:spPr/>
      <dgm:t>
        <a:bodyPr/>
        <a:lstStyle/>
        <a:p>
          <a:endParaRPr lang="en-IN"/>
        </a:p>
      </dgm:t>
    </dgm:pt>
    <dgm:pt modelId="{658B5913-DBDD-4876-A685-ACAFDEC1DD5C}" type="sibTrans" cxnId="{22734F3B-61F1-4F12-9187-D2BFF469E476}">
      <dgm:prSet/>
      <dgm:spPr/>
      <dgm:t>
        <a:bodyPr/>
        <a:lstStyle/>
        <a:p>
          <a:endParaRPr lang="en-IN"/>
        </a:p>
      </dgm:t>
    </dgm:pt>
    <dgm:pt modelId="{20CE1B29-1F83-4514-9546-F239F2AAC33A}" type="pres">
      <dgm:prSet presAssocID="{488C5EC0-5101-4B30-A8CF-53C94BFF1EC9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A7F71233-806F-4EF3-8367-08B650C8D6E0}" type="pres">
      <dgm:prSet presAssocID="{FF6CE60C-DB57-4B79-9291-2185FE8B645F}" presName="Accent2" presStyleCnt="0"/>
      <dgm:spPr/>
    </dgm:pt>
    <dgm:pt modelId="{DC9F0C1B-3DAC-48FE-B187-3C3C4498270B}" type="pres">
      <dgm:prSet presAssocID="{FF6CE60C-DB57-4B79-9291-2185FE8B645F}" presName="Accent" presStyleLbl="node1" presStyleIdx="0" presStyleCnt="2"/>
      <dgm:spPr/>
    </dgm:pt>
    <dgm:pt modelId="{E6A4B469-F649-40B1-B3F4-D372892F7A87}" type="pres">
      <dgm:prSet presAssocID="{FF6CE60C-DB57-4B79-9291-2185FE8B645F}" presName="ParentBackground2" presStyleCnt="0"/>
      <dgm:spPr/>
    </dgm:pt>
    <dgm:pt modelId="{4698620D-1A81-48B8-8B82-6571B615A658}" type="pres">
      <dgm:prSet presAssocID="{FF6CE60C-DB57-4B79-9291-2185FE8B645F}" presName="ParentBackground" presStyleLbl="fgAcc1" presStyleIdx="0" presStyleCnt="2"/>
      <dgm:spPr/>
    </dgm:pt>
    <dgm:pt modelId="{7FC416C1-D3B5-4EA8-B568-CD06A273232C}" type="pres">
      <dgm:prSet presAssocID="{FF6CE60C-DB57-4B79-9291-2185FE8B645F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BCFFB3D5-5D88-4192-B45A-7E9CF23FF9B2}" type="pres">
      <dgm:prSet presAssocID="{3E05511E-2AA0-4B03-8C1C-E1117AFACE79}" presName="Accent1" presStyleCnt="0"/>
      <dgm:spPr/>
    </dgm:pt>
    <dgm:pt modelId="{4AA64039-4D67-404A-A347-176BF1469ADF}" type="pres">
      <dgm:prSet presAssocID="{3E05511E-2AA0-4B03-8C1C-E1117AFACE79}" presName="Accent" presStyleLbl="node1" presStyleIdx="1" presStyleCnt="2"/>
      <dgm:spPr/>
    </dgm:pt>
    <dgm:pt modelId="{DC89E38E-416F-407E-99EB-8E607B22E3D9}" type="pres">
      <dgm:prSet presAssocID="{3E05511E-2AA0-4B03-8C1C-E1117AFACE79}" presName="ParentBackground1" presStyleCnt="0"/>
      <dgm:spPr/>
    </dgm:pt>
    <dgm:pt modelId="{F3E08548-50F8-4D3C-8C9B-40D2E429CA65}" type="pres">
      <dgm:prSet presAssocID="{3E05511E-2AA0-4B03-8C1C-E1117AFACE79}" presName="ParentBackground" presStyleLbl="fgAcc1" presStyleIdx="1" presStyleCnt="2"/>
      <dgm:spPr/>
    </dgm:pt>
    <dgm:pt modelId="{6576A1C2-53E6-461B-A236-A86DEAC42B15}" type="pres">
      <dgm:prSet presAssocID="{3E05511E-2AA0-4B03-8C1C-E1117AFACE79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8FF3091C-23A3-4C06-8584-E21AF5900241}" type="presOf" srcId="{488C5EC0-5101-4B30-A8CF-53C94BFF1EC9}" destId="{20CE1B29-1F83-4514-9546-F239F2AAC33A}" srcOrd="0" destOrd="0" presId="urn:microsoft.com/office/officeart/2011/layout/CircleProcess"/>
    <dgm:cxn modelId="{22734F3B-61F1-4F12-9187-D2BFF469E476}" srcId="{488C5EC0-5101-4B30-A8CF-53C94BFF1EC9}" destId="{FF6CE60C-DB57-4B79-9291-2185FE8B645F}" srcOrd="1" destOrd="0" parTransId="{A43C13AD-6B61-4904-9D88-9077B9E6548C}" sibTransId="{658B5913-DBDD-4876-A685-ACAFDEC1DD5C}"/>
    <dgm:cxn modelId="{4CA3F55C-A93F-4FFF-A939-BFA4C3719117}" type="presOf" srcId="{3E05511E-2AA0-4B03-8C1C-E1117AFACE79}" destId="{F3E08548-50F8-4D3C-8C9B-40D2E429CA65}" srcOrd="0" destOrd="0" presId="urn:microsoft.com/office/officeart/2011/layout/CircleProcess"/>
    <dgm:cxn modelId="{C31ECB6B-3EF0-4E30-9C13-F32DBFA199E1}" type="presOf" srcId="{FF6CE60C-DB57-4B79-9291-2185FE8B645F}" destId="{7FC416C1-D3B5-4EA8-B568-CD06A273232C}" srcOrd="1" destOrd="0" presId="urn:microsoft.com/office/officeart/2011/layout/CircleProcess"/>
    <dgm:cxn modelId="{D68BCE59-C71B-4F5B-B3FA-5EC0EA3B5AAC}" srcId="{488C5EC0-5101-4B30-A8CF-53C94BFF1EC9}" destId="{3E05511E-2AA0-4B03-8C1C-E1117AFACE79}" srcOrd="0" destOrd="0" parTransId="{79EFE172-3F3B-4032-AAC0-86AEDFD6E18D}" sibTransId="{5AADFC0A-03D7-4D21-9872-7342FC5C8570}"/>
    <dgm:cxn modelId="{B21935D3-36D1-4452-B570-31664ABB71C0}" type="presOf" srcId="{3E05511E-2AA0-4B03-8C1C-E1117AFACE79}" destId="{6576A1C2-53E6-461B-A236-A86DEAC42B15}" srcOrd="1" destOrd="0" presId="urn:microsoft.com/office/officeart/2011/layout/CircleProcess"/>
    <dgm:cxn modelId="{7A79FCDB-FB85-42D8-8EE4-53243C956414}" type="presOf" srcId="{FF6CE60C-DB57-4B79-9291-2185FE8B645F}" destId="{4698620D-1A81-48B8-8B82-6571B615A658}" srcOrd="0" destOrd="0" presId="urn:microsoft.com/office/officeart/2011/layout/CircleProcess"/>
    <dgm:cxn modelId="{817907C8-F881-4FCA-ABD2-ACF8330420B9}" type="presParOf" srcId="{20CE1B29-1F83-4514-9546-F239F2AAC33A}" destId="{A7F71233-806F-4EF3-8367-08B650C8D6E0}" srcOrd="0" destOrd="0" presId="urn:microsoft.com/office/officeart/2011/layout/CircleProcess"/>
    <dgm:cxn modelId="{1F2430D8-C6D7-48B5-BA09-9506E7DD6DA9}" type="presParOf" srcId="{A7F71233-806F-4EF3-8367-08B650C8D6E0}" destId="{DC9F0C1B-3DAC-48FE-B187-3C3C4498270B}" srcOrd="0" destOrd="0" presId="urn:microsoft.com/office/officeart/2011/layout/CircleProcess"/>
    <dgm:cxn modelId="{A9D403A8-4D82-4940-BEC7-95EACC7019AE}" type="presParOf" srcId="{20CE1B29-1F83-4514-9546-F239F2AAC33A}" destId="{E6A4B469-F649-40B1-B3F4-D372892F7A87}" srcOrd="1" destOrd="0" presId="urn:microsoft.com/office/officeart/2011/layout/CircleProcess"/>
    <dgm:cxn modelId="{4398B11A-F2E8-49C6-A005-D53751054536}" type="presParOf" srcId="{E6A4B469-F649-40B1-B3F4-D372892F7A87}" destId="{4698620D-1A81-48B8-8B82-6571B615A658}" srcOrd="0" destOrd="0" presId="urn:microsoft.com/office/officeart/2011/layout/CircleProcess"/>
    <dgm:cxn modelId="{93A32AFF-44C1-40DA-AFC6-5C60D7DF2839}" type="presParOf" srcId="{20CE1B29-1F83-4514-9546-F239F2AAC33A}" destId="{7FC416C1-D3B5-4EA8-B568-CD06A273232C}" srcOrd="2" destOrd="0" presId="urn:microsoft.com/office/officeart/2011/layout/CircleProcess"/>
    <dgm:cxn modelId="{074CB0CE-AF73-444E-8E48-647DB8B9B6F0}" type="presParOf" srcId="{20CE1B29-1F83-4514-9546-F239F2AAC33A}" destId="{BCFFB3D5-5D88-4192-B45A-7E9CF23FF9B2}" srcOrd="3" destOrd="0" presId="urn:microsoft.com/office/officeart/2011/layout/CircleProcess"/>
    <dgm:cxn modelId="{3B05643B-291C-4630-859B-AD1F66F01116}" type="presParOf" srcId="{BCFFB3D5-5D88-4192-B45A-7E9CF23FF9B2}" destId="{4AA64039-4D67-404A-A347-176BF1469ADF}" srcOrd="0" destOrd="0" presId="urn:microsoft.com/office/officeart/2011/layout/CircleProcess"/>
    <dgm:cxn modelId="{6CF6A5E4-62C3-4B78-8DC9-A8A55A38A508}" type="presParOf" srcId="{20CE1B29-1F83-4514-9546-F239F2AAC33A}" destId="{DC89E38E-416F-407E-99EB-8E607B22E3D9}" srcOrd="4" destOrd="0" presId="urn:microsoft.com/office/officeart/2011/layout/CircleProcess"/>
    <dgm:cxn modelId="{A8CF9D51-9A39-4AF1-8AD7-7D3C8D125D68}" type="presParOf" srcId="{DC89E38E-416F-407E-99EB-8E607B22E3D9}" destId="{F3E08548-50F8-4D3C-8C9B-40D2E429CA65}" srcOrd="0" destOrd="0" presId="urn:microsoft.com/office/officeart/2011/layout/CircleProcess"/>
    <dgm:cxn modelId="{398340BB-21EE-4F88-BF01-4B5F5BE2B8BB}" type="presParOf" srcId="{20CE1B29-1F83-4514-9546-F239F2AAC33A}" destId="{6576A1C2-53E6-461B-A236-A86DEAC42B15}" srcOrd="5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669B8B-E54E-437F-9D9B-7DBB29AF279F}">
      <dsp:nvSpPr>
        <dsp:cNvPr id="0" name=""/>
        <dsp:cNvSpPr/>
      </dsp:nvSpPr>
      <dsp:spPr>
        <a:xfrm>
          <a:off x="2827" y="507477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Cluster Existing stores into groups of Similar Stores</a:t>
          </a:r>
        </a:p>
      </dsp:txBody>
      <dsp:txXfrm>
        <a:off x="332035" y="507477"/>
        <a:ext cx="987624" cy="658415"/>
      </dsp:txXfrm>
    </dsp:sp>
    <dsp:sp modelId="{0E44056B-766B-4815-9A12-B16A2CAF735F}">
      <dsp:nvSpPr>
        <dsp:cNvPr id="0" name=""/>
        <dsp:cNvSpPr/>
      </dsp:nvSpPr>
      <dsp:spPr>
        <a:xfrm>
          <a:off x="1484262" y="507477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Map New Store to Similar Stores</a:t>
          </a:r>
        </a:p>
      </dsp:txBody>
      <dsp:txXfrm>
        <a:off x="1813470" y="507477"/>
        <a:ext cx="987624" cy="658415"/>
      </dsp:txXfrm>
    </dsp:sp>
    <dsp:sp modelId="{77225255-5134-40B3-8FF3-AC3B9F0E2A47}">
      <dsp:nvSpPr>
        <dsp:cNvPr id="0" name=""/>
        <dsp:cNvSpPr/>
      </dsp:nvSpPr>
      <dsp:spPr>
        <a:xfrm>
          <a:off x="2965698" y="507477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Average Sales of Cluster </a:t>
          </a:r>
        </a:p>
      </dsp:txBody>
      <dsp:txXfrm>
        <a:off x="3294906" y="507477"/>
        <a:ext cx="987624" cy="658415"/>
      </dsp:txXfrm>
    </dsp:sp>
    <dsp:sp modelId="{B812A35D-459A-4C35-8693-CD76D7EEAFFC}">
      <dsp:nvSpPr>
        <dsp:cNvPr id="0" name=""/>
        <dsp:cNvSpPr/>
      </dsp:nvSpPr>
      <dsp:spPr>
        <a:xfrm>
          <a:off x="4447133" y="507477"/>
          <a:ext cx="1646039" cy="658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Forecast Sales using Average of Sales History</a:t>
          </a:r>
        </a:p>
      </dsp:txBody>
      <dsp:txXfrm>
        <a:off x="4776341" y="507477"/>
        <a:ext cx="987624" cy="6584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9F0C1B-3DAC-48FE-B187-3C3C4498270B}">
      <dsp:nvSpPr>
        <dsp:cNvPr id="0" name=""/>
        <dsp:cNvSpPr/>
      </dsp:nvSpPr>
      <dsp:spPr>
        <a:xfrm>
          <a:off x="1686385" y="543154"/>
          <a:ext cx="1351314" cy="13512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98620D-1A81-48B8-8B82-6571B615A658}">
      <dsp:nvSpPr>
        <dsp:cNvPr id="0" name=""/>
        <dsp:cNvSpPr/>
      </dsp:nvSpPr>
      <dsp:spPr>
        <a:xfrm>
          <a:off x="1731409" y="588205"/>
          <a:ext cx="1260966" cy="126119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>
              <a:latin typeface="Calibri" panose="020F0502020204030204" pitchFamily="34" charset="0"/>
            </a:rPr>
            <a:t>Quantitative data-driven solutions</a:t>
          </a:r>
        </a:p>
      </dsp:txBody>
      <dsp:txXfrm>
        <a:off x="1911804" y="768409"/>
        <a:ext cx="900776" cy="900784"/>
      </dsp:txXfrm>
    </dsp:sp>
    <dsp:sp modelId="{4AA64039-4D67-404A-A347-176BF1469ADF}">
      <dsp:nvSpPr>
        <dsp:cNvPr id="0" name=""/>
        <dsp:cNvSpPr/>
      </dsp:nvSpPr>
      <dsp:spPr>
        <a:xfrm rot="2700000">
          <a:off x="290175" y="543003"/>
          <a:ext cx="1351358" cy="1351358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E08548-50F8-4D3C-8C9B-40D2E429CA65}">
      <dsp:nvSpPr>
        <dsp:cNvPr id="0" name=""/>
        <dsp:cNvSpPr/>
      </dsp:nvSpPr>
      <dsp:spPr>
        <a:xfrm>
          <a:off x="335371" y="588205"/>
          <a:ext cx="1260966" cy="126119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>
              <a:latin typeface="Calibri" panose="020F0502020204030204" pitchFamily="34" charset="0"/>
            </a:rPr>
            <a:t>Qualitative business problem</a:t>
          </a:r>
        </a:p>
      </dsp:txBody>
      <dsp:txXfrm>
        <a:off x="515466" y="768409"/>
        <a:ext cx="900776" cy="9007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9F0C1B-3DAC-48FE-B187-3C3C4498270B}">
      <dsp:nvSpPr>
        <dsp:cNvPr id="0" name=""/>
        <dsp:cNvSpPr/>
      </dsp:nvSpPr>
      <dsp:spPr>
        <a:xfrm>
          <a:off x="1686385" y="543154"/>
          <a:ext cx="1351314" cy="13512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98620D-1A81-48B8-8B82-6571B615A658}">
      <dsp:nvSpPr>
        <dsp:cNvPr id="0" name=""/>
        <dsp:cNvSpPr/>
      </dsp:nvSpPr>
      <dsp:spPr>
        <a:xfrm>
          <a:off x="1731409" y="588205"/>
          <a:ext cx="1260966" cy="126119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>
              <a:latin typeface="Calibri" panose="020F0502020204030204" pitchFamily="34" charset="0"/>
            </a:rPr>
            <a:t>Quantitative data-driven solutions</a:t>
          </a:r>
        </a:p>
      </dsp:txBody>
      <dsp:txXfrm>
        <a:off x="1911804" y="768409"/>
        <a:ext cx="900776" cy="900784"/>
      </dsp:txXfrm>
    </dsp:sp>
    <dsp:sp modelId="{4AA64039-4D67-404A-A347-176BF1469ADF}">
      <dsp:nvSpPr>
        <dsp:cNvPr id="0" name=""/>
        <dsp:cNvSpPr/>
      </dsp:nvSpPr>
      <dsp:spPr>
        <a:xfrm rot="2700000">
          <a:off x="290175" y="543003"/>
          <a:ext cx="1351358" cy="1351358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E08548-50F8-4D3C-8C9B-40D2E429CA65}">
      <dsp:nvSpPr>
        <dsp:cNvPr id="0" name=""/>
        <dsp:cNvSpPr/>
      </dsp:nvSpPr>
      <dsp:spPr>
        <a:xfrm>
          <a:off x="335371" y="588205"/>
          <a:ext cx="1260966" cy="126119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>
              <a:latin typeface="Calibri" panose="020F0502020204030204" pitchFamily="34" charset="0"/>
            </a:rPr>
            <a:t>Qualitative business problem</a:t>
          </a:r>
        </a:p>
      </dsp:txBody>
      <dsp:txXfrm>
        <a:off x="515466" y="768409"/>
        <a:ext cx="900776" cy="9007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563d59f79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563d59f79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563d59f79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563d59f79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630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563d59f79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563d59f79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63708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563d59f79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563d59f79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5074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563d59f79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563d59f79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38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563d59f79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563d59f79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15667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563d59f79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563d59f79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8033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563d59f79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563d59f79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04434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563d59f79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563d59f79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14747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563d59f79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563d59f79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563d59f79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563d59f79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691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563d59f7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563d59f7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563d59f79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563d59f79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2501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563d59f79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563d59f79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31095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563d59f79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563d59f79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9913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563d59f79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563d59f79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3172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563d59f79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563d59f79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33770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563d59f79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563d59f79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78871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3836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563d59f79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563d59f79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17622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0801d6717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0801d6717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9984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563d59f79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563d59f79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2881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563d59f79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563d59f79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54569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0801d6717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0801d6717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9971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563d59f79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563d59f79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5169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0801d6717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0801d6717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98025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563d59f79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563d59f79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58516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0801d6717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0801d6717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92683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563d59f79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563d59f79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4990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563d59f79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563d59f79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9653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563d59f79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563d59f79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3802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0801d6717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0801d6717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0801d6717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0801d6717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563d59f79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563d59f79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1480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563d59f79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563d59f79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9244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95800" y="560025"/>
            <a:ext cx="5757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976675" y="2633450"/>
            <a:ext cx="2241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640200" y="24289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0200" y="3846400"/>
            <a:ext cx="22104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6118448" y="753680"/>
            <a:ext cx="1868400" cy="12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3003600" y="368825"/>
            <a:ext cx="31365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2212900" y="1966650"/>
            <a:ext cx="4718100" cy="17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3050750" y="376125"/>
            <a:ext cx="304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113100" y="849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113100" y="193570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599375" y="2132550"/>
            <a:ext cx="1945200" cy="9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2"/>
          </p:nvPr>
        </p:nvSpPr>
        <p:spPr>
          <a:xfrm>
            <a:off x="6483022" y="198080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1"/>
          </p:nvPr>
        </p:nvSpPr>
        <p:spPr>
          <a:xfrm>
            <a:off x="6483022" y="239551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title" idx="3" hasCustomPrompt="1"/>
          </p:nvPr>
        </p:nvSpPr>
        <p:spPr>
          <a:xfrm>
            <a:off x="5544574" y="2282860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4"/>
          </p:nvPr>
        </p:nvSpPr>
        <p:spPr>
          <a:xfrm>
            <a:off x="218772" y="2021734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0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5"/>
          </p:nvPr>
        </p:nvSpPr>
        <p:spPr>
          <a:xfrm>
            <a:off x="564072" y="243644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title" idx="6" hasCustomPrompt="1"/>
          </p:nvPr>
        </p:nvSpPr>
        <p:spPr>
          <a:xfrm>
            <a:off x="2728593" y="2282850"/>
            <a:ext cx="706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2342550" y="368825"/>
            <a:ext cx="44586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body" idx="1"/>
          </p:nvPr>
        </p:nvSpPr>
        <p:spPr>
          <a:xfrm>
            <a:off x="937700" y="1453708"/>
            <a:ext cx="7268700" cy="17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3050750" y="376125"/>
            <a:ext cx="304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43434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●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●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●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5" r:id="rId5"/>
    <p:sldLayoutId id="2147483660" r:id="rId6"/>
    <p:sldLayoutId id="2147483663" r:id="rId7"/>
    <p:sldLayoutId id="2147483665" r:id="rId8"/>
    <p:sldLayoutId id="2147483669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1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sv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svg"/><Relationship Id="rId4" Type="http://schemas.openxmlformats.org/officeDocument/2006/relationships/image" Target="../media/image61.svg"/><Relationship Id="rId9" Type="http://schemas.openxmlformats.org/officeDocument/2006/relationships/image" Target="../media/image6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ADVANCE AUTO PARTS</a:t>
            </a:r>
            <a:endParaRPr dirty="0"/>
          </a:p>
        </p:txBody>
      </p:sp>
      <p:sp>
        <p:nvSpPr>
          <p:cNvPr id="125" name="Google Shape;125;p29"/>
          <p:cNvSpPr txBox="1">
            <a:spLocks noGrp="1"/>
          </p:cNvSpPr>
          <p:nvPr>
            <p:ph type="subTitle" idx="1"/>
          </p:nvPr>
        </p:nvSpPr>
        <p:spPr>
          <a:xfrm>
            <a:off x="5922247" y="2633450"/>
            <a:ext cx="2241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/>
              <a:t>PROJECT 5</a:t>
            </a:r>
            <a:endParaRPr sz="1800" dirty="0"/>
          </a:p>
        </p:txBody>
      </p:sp>
      <p:sp>
        <p:nvSpPr>
          <p:cNvPr id="126" name="Google Shape;126;p29"/>
          <p:cNvSpPr/>
          <p:nvPr/>
        </p:nvSpPr>
        <p:spPr>
          <a:xfrm>
            <a:off x="6706557" y="3029750"/>
            <a:ext cx="1546769" cy="279991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D8103-0566-47C2-8CD4-1FC60D2B9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960" y="252502"/>
            <a:ext cx="5962303" cy="627300"/>
          </a:xfrm>
        </p:spPr>
        <p:txBody>
          <a:bodyPr/>
          <a:lstStyle/>
          <a:p>
            <a:r>
              <a:rPr lang="en-US" dirty="0"/>
              <a:t>DATA EXPLORATION – CHECKING FOR SEASONALITY</a:t>
            </a:r>
          </a:p>
        </p:txBody>
      </p:sp>
      <p:pic>
        <p:nvPicPr>
          <p:cNvPr id="4" name="Picture 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8E569E0C-DFA3-479F-8176-9338D1B00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488" y="1078744"/>
            <a:ext cx="2948701" cy="2113291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CA642E-B958-48D0-829D-85FFB3D64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651" y="1109693"/>
            <a:ext cx="3028600" cy="209458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BBE417D-0F52-40BA-B622-BFF7096DD254}"/>
              </a:ext>
            </a:extLst>
          </p:cNvPr>
          <p:cNvSpPr/>
          <p:nvPr/>
        </p:nvSpPr>
        <p:spPr>
          <a:xfrm>
            <a:off x="739715" y="3842746"/>
            <a:ext cx="7664569" cy="103444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285750" indent="-285750" algn="ctr">
              <a:buFont typeface="Wingdings"/>
              <a:buChar char="§"/>
            </a:pPr>
            <a:endParaRPr lang="en-GB" dirty="0">
              <a:cs typeface="Arial"/>
            </a:endParaRP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3B8B4795-5BEE-485B-8BCD-716B03436381}"/>
              </a:ext>
            </a:extLst>
          </p:cNvPr>
          <p:cNvSpPr txBox="1"/>
          <p:nvPr/>
        </p:nvSpPr>
        <p:spPr>
          <a:xfrm>
            <a:off x="883138" y="4014636"/>
            <a:ext cx="7377716" cy="73866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bg1"/>
              </a:buClr>
              <a:buFont typeface="Wingdings" pitchFamily="2" charset="2"/>
              <a:buChar char="Ø"/>
            </a:pPr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is Non-Stationary (presence of trend and seasonality)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Ø"/>
            </a:pPr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can be Decomposed to get Stationary Data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Ø"/>
            </a:pPr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stationary data is one which has constant mean, constant variance and constant covariance</a:t>
            </a: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542167E9-5723-4627-A3EF-C12779306F38}"/>
              </a:ext>
            </a:extLst>
          </p:cNvPr>
          <p:cNvSpPr txBox="1"/>
          <p:nvPr/>
        </p:nvSpPr>
        <p:spPr>
          <a:xfrm>
            <a:off x="1749271" y="3230018"/>
            <a:ext cx="2387360" cy="318560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TREND</a:t>
            </a: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A046BDDC-E197-4D53-B446-1D8A446D1C5D}"/>
              </a:ext>
            </a:extLst>
          </p:cNvPr>
          <p:cNvSpPr txBox="1"/>
          <p:nvPr/>
        </p:nvSpPr>
        <p:spPr>
          <a:xfrm>
            <a:off x="5340158" y="3200246"/>
            <a:ext cx="2387360" cy="318560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SEASONALITY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821D16D-B98D-4677-993A-989D6A389960}"/>
              </a:ext>
            </a:extLst>
          </p:cNvPr>
          <p:cNvSpPr/>
          <p:nvPr/>
        </p:nvSpPr>
        <p:spPr>
          <a:xfrm>
            <a:off x="664147" y="3646634"/>
            <a:ext cx="1499191" cy="2764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Calibri" panose="020F0502020204030204" pitchFamily="34" charset="0"/>
              </a:rPr>
              <a:t>Decomposition</a:t>
            </a:r>
          </a:p>
        </p:txBody>
      </p:sp>
      <p:sp>
        <p:nvSpPr>
          <p:cNvPr id="12" name="Google Shape;223;p38">
            <a:extLst>
              <a:ext uri="{FF2B5EF4-FFF2-40B4-BE49-F238E27FC236}">
                <a16:creationId xmlns:a16="http://schemas.microsoft.com/office/drawing/2014/main" id="{C56B8FDA-6459-BC4D-8F9E-F4A5B7B170B9}"/>
              </a:ext>
            </a:extLst>
          </p:cNvPr>
          <p:cNvSpPr/>
          <p:nvPr/>
        </p:nvSpPr>
        <p:spPr>
          <a:xfrm>
            <a:off x="3883225" y="774440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035457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D8103-0566-47C2-8CD4-1FC60D2B9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3338" y="368825"/>
            <a:ext cx="4780156" cy="627300"/>
          </a:xfrm>
        </p:spPr>
        <p:txBody>
          <a:bodyPr/>
          <a:lstStyle/>
          <a:p>
            <a:r>
              <a:rPr lang="en-US" dirty="0"/>
              <a:t>DECOMPOSITION CHART FOR SALES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8FC93D-F150-4469-A18F-8D9EE4C31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015" y="1272222"/>
            <a:ext cx="4185969" cy="3395923"/>
          </a:xfrm>
          <a:prstGeom prst="rect">
            <a:avLst/>
          </a:prstGeom>
        </p:spPr>
      </p:pic>
      <p:sp>
        <p:nvSpPr>
          <p:cNvPr id="5" name="Google Shape;201;p36">
            <a:extLst>
              <a:ext uri="{FF2B5EF4-FFF2-40B4-BE49-F238E27FC236}">
                <a16:creationId xmlns:a16="http://schemas.microsoft.com/office/drawing/2014/main" id="{4983B677-222C-2A42-950F-A79C7B62C9CD}"/>
              </a:ext>
            </a:extLst>
          </p:cNvPr>
          <p:cNvSpPr/>
          <p:nvPr/>
        </p:nvSpPr>
        <p:spPr>
          <a:xfrm>
            <a:off x="3885645" y="927673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67048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SOLUTION DESIGN</a:t>
            </a:r>
            <a:endParaRPr dirty="0"/>
          </a:p>
        </p:txBody>
      </p:sp>
      <p:sp>
        <p:nvSpPr>
          <p:cNvPr id="43" name="Google Shape;201;p36">
            <a:extLst>
              <a:ext uri="{FF2B5EF4-FFF2-40B4-BE49-F238E27FC236}">
                <a16:creationId xmlns:a16="http://schemas.microsoft.com/office/drawing/2014/main" id="{D8B4E74D-DA80-4201-8F77-1F2B9FAE8F25}"/>
              </a:ext>
            </a:extLst>
          </p:cNvPr>
          <p:cNvSpPr/>
          <p:nvPr/>
        </p:nvSpPr>
        <p:spPr>
          <a:xfrm>
            <a:off x="3885645" y="945961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2" name="Group 58">
            <a:extLst>
              <a:ext uri="{FF2B5EF4-FFF2-40B4-BE49-F238E27FC236}">
                <a16:creationId xmlns:a16="http://schemas.microsoft.com/office/drawing/2014/main" id="{2DABE621-D38D-4069-A800-E91B7F643EB5}"/>
              </a:ext>
            </a:extLst>
          </p:cNvPr>
          <p:cNvGrpSpPr/>
          <p:nvPr/>
        </p:nvGrpSpPr>
        <p:grpSpPr>
          <a:xfrm>
            <a:off x="4236897" y="3919237"/>
            <a:ext cx="2150936" cy="641321"/>
            <a:chOff x="7205733" y="1352592"/>
            <a:chExt cx="1613202" cy="48099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057E17D-04A4-4820-8D71-191417D297D0}"/>
                </a:ext>
              </a:extLst>
            </p:cNvPr>
            <p:cNvSpPr txBox="1"/>
            <p:nvPr/>
          </p:nvSpPr>
          <p:spPr>
            <a:xfrm>
              <a:off x="7205733" y="1533500"/>
              <a:ext cx="1613202" cy="3000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Map New Store to existing clusters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3F29B73-50CC-47FE-94A6-8BCAA4430EE1}"/>
                </a:ext>
              </a:extLst>
            </p:cNvPr>
            <p:cNvSpPr/>
            <p:nvPr/>
          </p:nvSpPr>
          <p:spPr>
            <a:xfrm>
              <a:off x="7555345" y="1352592"/>
              <a:ext cx="870431" cy="16158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</a:rPr>
                <a:t>Map New Store</a:t>
              </a:r>
            </a:p>
          </p:txBody>
        </p:sp>
      </p:grpSp>
      <p:grpSp>
        <p:nvGrpSpPr>
          <p:cNvPr id="35" name="Group 56">
            <a:extLst>
              <a:ext uri="{FF2B5EF4-FFF2-40B4-BE49-F238E27FC236}">
                <a16:creationId xmlns:a16="http://schemas.microsoft.com/office/drawing/2014/main" id="{6335F7E5-6359-4005-81C0-BE5619DC0A2F}"/>
              </a:ext>
            </a:extLst>
          </p:cNvPr>
          <p:cNvGrpSpPr/>
          <p:nvPr/>
        </p:nvGrpSpPr>
        <p:grpSpPr>
          <a:xfrm>
            <a:off x="2651730" y="1289845"/>
            <a:ext cx="2817353" cy="624572"/>
            <a:chOff x="57960" y="1373442"/>
            <a:chExt cx="2113015" cy="46842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70BADCF-3F96-4C58-93C0-C993667DC65B}"/>
                </a:ext>
              </a:extLst>
            </p:cNvPr>
            <p:cNvSpPr txBox="1"/>
            <p:nvPr/>
          </p:nvSpPr>
          <p:spPr>
            <a:xfrm>
              <a:off x="57960" y="1541788"/>
              <a:ext cx="2113015" cy="3000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219170">
                <a:spcBef>
                  <a:spcPct val="20000"/>
                </a:spcBef>
                <a:buClr>
                  <a:srgbClr val="E9E9E9"/>
                </a:buClr>
                <a:defRPr/>
              </a:pPr>
              <a:r>
                <a:rPr lang="en-US" sz="13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Cluster Stores based on demographics, store attributes and vehicle data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A89CD1E-A5B3-4E24-B8A4-BEC9A4983817}"/>
                </a:ext>
              </a:extLst>
            </p:cNvPr>
            <p:cNvSpPr/>
            <p:nvPr/>
          </p:nvSpPr>
          <p:spPr>
            <a:xfrm>
              <a:off x="761623" y="1373442"/>
              <a:ext cx="562654" cy="16158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</a:rPr>
                <a:t>Clustering</a:t>
              </a:r>
            </a:p>
          </p:txBody>
        </p:sp>
      </p:grpSp>
      <p:grpSp>
        <p:nvGrpSpPr>
          <p:cNvPr id="38" name="Group 58">
            <a:extLst>
              <a:ext uri="{FF2B5EF4-FFF2-40B4-BE49-F238E27FC236}">
                <a16:creationId xmlns:a16="http://schemas.microsoft.com/office/drawing/2014/main" id="{927B64E7-B5B3-424D-BB62-3A49C5B159FE}"/>
              </a:ext>
            </a:extLst>
          </p:cNvPr>
          <p:cNvGrpSpPr/>
          <p:nvPr/>
        </p:nvGrpSpPr>
        <p:grpSpPr>
          <a:xfrm>
            <a:off x="5454725" y="1267353"/>
            <a:ext cx="2919614" cy="679178"/>
            <a:chOff x="7640604" y="1357062"/>
            <a:chExt cx="1441504" cy="50938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613F2AE-6BAD-4B40-8908-4DC2ED3DDE08}"/>
                </a:ext>
              </a:extLst>
            </p:cNvPr>
            <p:cNvSpPr txBox="1"/>
            <p:nvPr/>
          </p:nvSpPr>
          <p:spPr>
            <a:xfrm>
              <a:off x="7640604" y="1566364"/>
              <a:ext cx="1441504" cy="3000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Forecast sales using average sales of respective cluster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7FE6B30-C4D7-4A3C-AD6A-C3BF9D9435A1}"/>
                </a:ext>
              </a:extLst>
            </p:cNvPr>
            <p:cNvSpPr/>
            <p:nvPr/>
          </p:nvSpPr>
          <p:spPr>
            <a:xfrm>
              <a:off x="8169064" y="1357062"/>
              <a:ext cx="311041" cy="16158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</a:rPr>
                <a:t>Forecast</a:t>
              </a:r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83743FF-3FFA-418D-8A14-8CBFB36A829C}"/>
              </a:ext>
            </a:extLst>
          </p:cNvPr>
          <p:cNvCxnSpPr>
            <a:cxnSpLocks/>
          </p:cNvCxnSpPr>
          <p:nvPr/>
        </p:nvCxnSpPr>
        <p:spPr>
          <a:xfrm flipV="1">
            <a:off x="2592453" y="2712590"/>
            <a:ext cx="464642" cy="386249"/>
          </a:xfrm>
          <a:prstGeom prst="line">
            <a:avLst/>
          </a:prstGeom>
          <a:ln w="19050" cap="rnd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36E9907-4A0A-40EF-B01F-5179D88615AE}"/>
              </a:ext>
            </a:extLst>
          </p:cNvPr>
          <p:cNvCxnSpPr>
            <a:cxnSpLocks/>
          </p:cNvCxnSpPr>
          <p:nvPr/>
        </p:nvCxnSpPr>
        <p:spPr>
          <a:xfrm flipV="1">
            <a:off x="5838430" y="2806758"/>
            <a:ext cx="416508" cy="399650"/>
          </a:xfrm>
          <a:prstGeom prst="line">
            <a:avLst/>
          </a:prstGeom>
          <a:ln w="19050" cap="rnd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2138DEC-9A55-4528-8A72-E15B400BCCFA}"/>
              </a:ext>
            </a:extLst>
          </p:cNvPr>
          <p:cNvCxnSpPr>
            <a:cxnSpLocks/>
          </p:cNvCxnSpPr>
          <p:nvPr/>
        </p:nvCxnSpPr>
        <p:spPr>
          <a:xfrm>
            <a:off x="4398405" y="2752743"/>
            <a:ext cx="391691" cy="415307"/>
          </a:xfrm>
          <a:prstGeom prst="line">
            <a:avLst/>
          </a:prstGeom>
          <a:ln w="19050" cap="rnd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BEC8A84-3E11-4A52-86AA-EBA18CA2A8E8}"/>
              </a:ext>
            </a:extLst>
          </p:cNvPr>
          <p:cNvCxnSpPr>
            <a:cxnSpLocks/>
          </p:cNvCxnSpPr>
          <p:nvPr/>
        </p:nvCxnSpPr>
        <p:spPr>
          <a:xfrm>
            <a:off x="1385877" y="2734399"/>
            <a:ext cx="365564" cy="388551"/>
          </a:xfrm>
          <a:prstGeom prst="line">
            <a:avLst/>
          </a:prstGeom>
          <a:ln w="19050" cap="rnd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 descr="A close up of a logo&#10;&#10;Description automatically generated">
            <a:extLst>
              <a:ext uri="{FF2B5EF4-FFF2-40B4-BE49-F238E27FC236}">
                <a16:creationId xmlns:a16="http://schemas.microsoft.com/office/drawing/2014/main" id="{C74DE492-F271-4143-A6DB-79C6DB50906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921" y="3084821"/>
            <a:ext cx="734052" cy="734052"/>
          </a:xfrm>
          <a:prstGeom prst="rect">
            <a:avLst/>
          </a:prstGeom>
        </p:spPr>
      </p:pic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11DF518C-4F23-4505-8474-18DBB986439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 trans="1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10" y="2246113"/>
            <a:ext cx="646267" cy="646267"/>
          </a:xfrm>
          <a:prstGeom prst="rect">
            <a:avLst/>
          </a:prstGeom>
        </p:spPr>
      </p:pic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F92D1B72-CFBA-4622-84BD-82CA9A0D416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804" y="2058512"/>
            <a:ext cx="657261" cy="657261"/>
          </a:xfrm>
          <a:prstGeom prst="rect">
            <a:avLst/>
          </a:prstGeom>
        </p:spPr>
      </p:pic>
      <p:pic>
        <p:nvPicPr>
          <p:cNvPr id="51" name="Picture 50" descr="A close up of a logo&#10;&#10;Description automatically generated">
            <a:extLst>
              <a:ext uri="{FF2B5EF4-FFF2-40B4-BE49-F238E27FC236}">
                <a16:creationId xmlns:a16="http://schemas.microsoft.com/office/drawing/2014/main" id="{19485D95-06DC-43CC-ADB3-5835FD4488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79911" y="3196548"/>
            <a:ext cx="657262" cy="657262"/>
          </a:xfrm>
          <a:prstGeom prst="rect">
            <a:avLst/>
          </a:prstGeom>
        </p:spPr>
      </p:pic>
      <p:grpSp>
        <p:nvGrpSpPr>
          <p:cNvPr id="52" name="Group 57">
            <a:extLst>
              <a:ext uri="{FF2B5EF4-FFF2-40B4-BE49-F238E27FC236}">
                <a16:creationId xmlns:a16="http://schemas.microsoft.com/office/drawing/2014/main" id="{AA221DC2-5FB2-4C0F-9AF1-A626F1B68CCA}"/>
              </a:ext>
            </a:extLst>
          </p:cNvPr>
          <p:cNvGrpSpPr/>
          <p:nvPr/>
        </p:nvGrpSpPr>
        <p:grpSpPr>
          <a:xfrm>
            <a:off x="6454924" y="3954796"/>
            <a:ext cx="2949185" cy="753083"/>
            <a:chOff x="-141100" y="3168889"/>
            <a:chExt cx="2211889" cy="545754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843AE63-3464-4530-8E7C-A788CE623E7B}"/>
                </a:ext>
              </a:extLst>
            </p:cNvPr>
            <p:cNvSpPr txBox="1"/>
            <p:nvPr/>
          </p:nvSpPr>
          <p:spPr>
            <a:xfrm>
              <a:off x="-141100" y="3384553"/>
              <a:ext cx="2211889" cy="3300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Provide recommendations </a:t>
              </a:r>
            </a:p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derived from insights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05EB2DD-16F2-4256-8036-934BE2E599A2}"/>
                </a:ext>
              </a:extLst>
            </p:cNvPr>
            <p:cNvSpPr/>
            <p:nvPr/>
          </p:nvSpPr>
          <p:spPr>
            <a:xfrm>
              <a:off x="322843" y="3168889"/>
              <a:ext cx="1284005" cy="1561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</a:rPr>
                <a:t>Results and Conclusion</a:t>
              </a:r>
            </a:p>
          </p:txBody>
        </p:sp>
      </p:grpSp>
      <p:grpSp>
        <p:nvGrpSpPr>
          <p:cNvPr id="55" name="Group 56">
            <a:extLst>
              <a:ext uri="{FF2B5EF4-FFF2-40B4-BE49-F238E27FC236}">
                <a16:creationId xmlns:a16="http://schemas.microsoft.com/office/drawing/2014/main" id="{DC40B9FE-9FDB-402F-9B59-5995DF7726AB}"/>
              </a:ext>
            </a:extLst>
          </p:cNvPr>
          <p:cNvGrpSpPr/>
          <p:nvPr/>
        </p:nvGrpSpPr>
        <p:grpSpPr>
          <a:xfrm>
            <a:off x="318355" y="1291373"/>
            <a:ext cx="1959896" cy="657343"/>
            <a:chOff x="74541" y="1363501"/>
            <a:chExt cx="1783320" cy="74199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D7DE8A0-C2F7-48F3-B120-CBFE221C377A}"/>
                </a:ext>
              </a:extLst>
            </p:cNvPr>
            <p:cNvSpPr txBox="1"/>
            <p:nvPr/>
          </p:nvSpPr>
          <p:spPr>
            <a:xfrm>
              <a:off x="74541" y="1653861"/>
              <a:ext cx="1783320" cy="4516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Find table relationships and correlations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1CD600A-4132-4B1D-9A4D-0DCB0E701ABC}"/>
                </a:ext>
              </a:extLst>
            </p:cNvPr>
            <p:cNvSpPr/>
            <p:nvPr/>
          </p:nvSpPr>
          <p:spPr>
            <a:xfrm>
              <a:off x="96163" y="1363501"/>
              <a:ext cx="1740088" cy="24318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b="1" dirty="0">
                  <a:solidFill>
                    <a:srgbClr val="C8A95E"/>
                  </a:solidFill>
                  <a:latin typeface="Calibri" panose="020F0502020204030204" pitchFamily="34" charset="0"/>
                </a:rPr>
                <a:t>Exploratory Data Analysis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D49F6B8C-CFB5-47BF-B6AF-22FBBC6D7026}"/>
              </a:ext>
            </a:extLst>
          </p:cNvPr>
          <p:cNvSpPr txBox="1"/>
          <p:nvPr/>
        </p:nvSpPr>
        <p:spPr>
          <a:xfrm>
            <a:off x="826999" y="4140441"/>
            <a:ext cx="2949185" cy="4401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219170">
              <a:spcBef>
                <a:spcPct val="20000"/>
              </a:spcBef>
              <a:buClr>
                <a:srgbClr val="E9E9E9"/>
              </a:buClr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Geo-encode city and state details,</a:t>
            </a:r>
          </a:p>
          <a:p>
            <a:pPr algn="ctr" defTabSz="1219170">
              <a:spcBef>
                <a:spcPct val="20000"/>
              </a:spcBef>
              <a:buClr>
                <a:srgbClr val="E9E9E9"/>
              </a:buClr>
              <a:defRPr/>
            </a:pPr>
            <a:r>
              <a:rPr lang="en-US" sz="13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remove highly correlated variables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BDD4228-3F3D-488C-A2C6-D5BE57A5B09C}"/>
              </a:ext>
            </a:extLst>
          </p:cNvPr>
          <p:cNvSpPr/>
          <p:nvPr/>
        </p:nvSpPr>
        <p:spPr>
          <a:xfrm>
            <a:off x="1611090" y="3904969"/>
            <a:ext cx="1279196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</a:rPr>
              <a:t>Data Preparation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07BF0DD-0C4C-4024-8236-8BF8D3909E4C}"/>
              </a:ext>
            </a:extLst>
          </p:cNvPr>
          <p:cNvCxnSpPr>
            <a:cxnSpLocks/>
          </p:cNvCxnSpPr>
          <p:nvPr/>
        </p:nvCxnSpPr>
        <p:spPr>
          <a:xfrm>
            <a:off x="7397913" y="2746394"/>
            <a:ext cx="360210" cy="401052"/>
          </a:xfrm>
          <a:prstGeom prst="line">
            <a:avLst/>
          </a:prstGeom>
          <a:ln w="19050" cap="rnd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03A2DC27-593E-420C-BF4C-62C7CB4A8C5D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68014" y="2070771"/>
            <a:ext cx="712011" cy="712011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41A56BD0-C491-438C-828F-E4B64A6550C3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4983734" y="3109429"/>
            <a:ext cx="657262" cy="65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1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4CF5DBD-5043-9347-B314-B62A262A2BC7}"/>
              </a:ext>
            </a:extLst>
          </p:cNvPr>
          <p:cNvCxnSpPr>
            <a:cxnSpLocks/>
          </p:cNvCxnSpPr>
          <p:nvPr/>
        </p:nvCxnSpPr>
        <p:spPr>
          <a:xfrm>
            <a:off x="7598230" y="3367734"/>
            <a:ext cx="0" cy="44488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F692EF9-C9CC-B345-AB92-C5B24A8A1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437" y="2400082"/>
            <a:ext cx="453695" cy="171668"/>
          </a:xfrm>
          <a:prstGeom prst="rect">
            <a:avLst/>
          </a:prstGeom>
        </p:spPr>
      </p:pic>
      <p:sp>
        <p:nvSpPr>
          <p:cNvPr id="6" name="Google Shape;263;p39">
            <a:extLst>
              <a:ext uri="{FF2B5EF4-FFF2-40B4-BE49-F238E27FC236}">
                <a16:creationId xmlns:a16="http://schemas.microsoft.com/office/drawing/2014/main" id="{99FD0441-31F3-4C5A-B152-1342CF9FEC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50750" y="376125"/>
            <a:ext cx="304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PROCESS FLOW</a:t>
            </a:r>
            <a:endParaRPr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7A2598-4FDE-4D88-9F99-8C12FEFE2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18" y="1723985"/>
            <a:ext cx="8904364" cy="2367365"/>
          </a:xfrm>
          <a:prstGeom prst="rect">
            <a:avLst/>
          </a:prstGeom>
        </p:spPr>
      </p:pic>
      <p:sp>
        <p:nvSpPr>
          <p:cNvPr id="4" name="Google Shape;201;p36">
            <a:extLst>
              <a:ext uri="{FF2B5EF4-FFF2-40B4-BE49-F238E27FC236}">
                <a16:creationId xmlns:a16="http://schemas.microsoft.com/office/drawing/2014/main" id="{7F7D66AD-4E4D-FB48-8927-C8BF6390058E}"/>
              </a:ext>
            </a:extLst>
          </p:cNvPr>
          <p:cNvSpPr/>
          <p:nvPr/>
        </p:nvSpPr>
        <p:spPr>
          <a:xfrm>
            <a:off x="3885645" y="945961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F6F0986-ED1A-DA46-A200-33A17B783608}"/>
              </a:ext>
            </a:extLst>
          </p:cNvPr>
          <p:cNvCxnSpPr/>
          <p:nvPr/>
        </p:nvCxnSpPr>
        <p:spPr>
          <a:xfrm>
            <a:off x="1545336" y="2386584"/>
            <a:ext cx="0" cy="67665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58905E5-E577-E44C-B79A-8971B75DFCA8}"/>
              </a:ext>
            </a:extLst>
          </p:cNvPr>
          <p:cNvCxnSpPr>
            <a:cxnSpLocks/>
          </p:cNvCxnSpPr>
          <p:nvPr/>
        </p:nvCxnSpPr>
        <p:spPr>
          <a:xfrm>
            <a:off x="2851621" y="3268327"/>
            <a:ext cx="392322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47C87F-255B-204E-BC99-10EE03FD6AEA}"/>
              </a:ext>
            </a:extLst>
          </p:cNvPr>
          <p:cNvCxnSpPr>
            <a:cxnSpLocks/>
          </p:cNvCxnSpPr>
          <p:nvPr/>
        </p:nvCxnSpPr>
        <p:spPr>
          <a:xfrm>
            <a:off x="5888734" y="2016466"/>
            <a:ext cx="479409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A6B98D9-4F27-A64C-8079-15AFB379693C}"/>
              </a:ext>
            </a:extLst>
          </p:cNvPr>
          <p:cNvCxnSpPr>
            <a:cxnSpLocks/>
          </p:cNvCxnSpPr>
          <p:nvPr/>
        </p:nvCxnSpPr>
        <p:spPr>
          <a:xfrm>
            <a:off x="7620001" y="2224731"/>
            <a:ext cx="0" cy="44488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F1413AA-162C-0548-B81E-5A9AAEA6F32F}"/>
              </a:ext>
            </a:extLst>
          </p:cNvPr>
          <p:cNvCxnSpPr>
            <a:cxnSpLocks/>
          </p:cNvCxnSpPr>
          <p:nvPr/>
        </p:nvCxnSpPr>
        <p:spPr>
          <a:xfrm>
            <a:off x="3777343" y="2307771"/>
            <a:ext cx="0" cy="31829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B7CDEAB-921C-DE49-BA92-604ED7249D5B}"/>
              </a:ext>
            </a:extLst>
          </p:cNvPr>
          <p:cNvCxnSpPr>
            <a:cxnSpLocks/>
          </p:cNvCxnSpPr>
          <p:nvPr/>
        </p:nvCxnSpPr>
        <p:spPr>
          <a:xfrm>
            <a:off x="3788229" y="3124199"/>
            <a:ext cx="0" cy="24209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3F89EF6-D841-9D4D-81D8-DCE30DCB42AE}"/>
              </a:ext>
            </a:extLst>
          </p:cNvPr>
          <p:cNvCxnSpPr>
            <a:cxnSpLocks/>
          </p:cNvCxnSpPr>
          <p:nvPr/>
        </p:nvCxnSpPr>
        <p:spPr>
          <a:xfrm>
            <a:off x="5203372" y="2296882"/>
            <a:ext cx="0" cy="31829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C75F58C-010F-1946-B183-4EB6CBB23594}"/>
              </a:ext>
            </a:extLst>
          </p:cNvPr>
          <p:cNvCxnSpPr>
            <a:cxnSpLocks/>
          </p:cNvCxnSpPr>
          <p:nvPr/>
        </p:nvCxnSpPr>
        <p:spPr>
          <a:xfrm>
            <a:off x="5181601" y="3167743"/>
            <a:ext cx="0" cy="20944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971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/>
          <p:nvPr/>
        </p:nvSpPr>
        <p:spPr>
          <a:xfrm rot="1799484">
            <a:off x="1528374" y="1401493"/>
            <a:ext cx="2170764" cy="1880336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31"/>
          <p:cNvSpPr/>
          <p:nvPr/>
        </p:nvSpPr>
        <p:spPr>
          <a:xfrm rot="1799484">
            <a:off x="747324" y="1401493"/>
            <a:ext cx="2170764" cy="1880336"/>
          </a:xfrm>
          <a:prstGeom prst="hexagon">
            <a:avLst>
              <a:gd name="adj" fmla="val 29265"/>
              <a:gd name="vf" fmla="val 115470"/>
            </a:avLst>
          </a:prstGeom>
          <a:solidFill>
            <a:srgbClr val="C9A95E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31"/>
          <p:cNvSpPr txBox="1">
            <a:spLocks noGrp="1"/>
          </p:cNvSpPr>
          <p:nvPr>
            <p:ph type="title"/>
          </p:nvPr>
        </p:nvSpPr>
        <p:spPr>
          <a:xfrm>
            <a:off x="869146" y="1856861"/>
            <a:ext cx="1945200" cy="9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CLUSTER STORES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43" name="Google Shape;143;p31"/>
          <p:cNvSpPr txBox="1">
            <a:spLocks noGrp="1"/>
          </p:cNvSpPr>
          <p:nvPr>
            <p:ph type="subTitle" idx="1"/>
          </p:nvPr>
        </p:nvSpPr>
        <p:spPr>
          <a:xfrm>
            <a:off x="3800640" y="2010240"/>
            <a:ext cx="4920666" cy="11230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E9E9E9"/>
              </a:buClr>
              <a:buFont typeface="Wingdings" pitchFamily="2" charset="2"/>
              <a:buChar char="Ø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Group stores that are similar based on store demographics and other characteristics</a:t>
            </a:r>
          </a:p>
          <a:p>
            <a:pPr marL="425450" indent="-285750">
              <a:buClr>
                <a:srgbClr val="E9E9E9"/>
              </a:buClr>
              <a:buFont typeface="Wingdings" pitchFamily="2" charset="2"/>
              <a:buChar char="Ø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Map New Store to a relevant cluster</a:t>
            </a:r>
          </a:p>
          <a:p>
            <a:pPr marL="139700" indent="0">
              <a:buClr>
                <a:srgbClr val="E9E9E9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606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1B1A4-4E17-41F9-B23A-D2E6CFA68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353882-98DE-4EB1-BC8F-A43004C01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5236" y="1469699"/>
            <a:ext cx="6684106" cy="2378272"/>
          </a:xfrm>
        </p:spPr>
        <p:txBody>
          <a:bodyPr/>
          <a:lstStyle/>
          <a:p>
            <a:pPr algn="l">
              <a:buFont typeface="Wingdings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One Hot Encode: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Customer_Type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DMA</a:t>
            </a:r>
          </a:p>
          <a:p>
            <a:pPr algn="l">
              <a:buFont typeface="Wingdings" pitchFamily="2" charset="2"/>
              <a:buChar char="Ø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Wingdings" pitchFamily="2" charset="2"/>
              <a:buChar char="Ø"/>
            </a:pP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Fiscal_Period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Fiscal_Year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: Use these Time Fields to decompose sales into seasonality and trend</a:t>
            </a:r>
          </a:p>
          <a:p>
            <a:pPr algn="l">
              <a:buFont typeface="Wingdings" pitchFamily="2" charset="2"/>
              <a:buChar char="Ø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Wingdings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VIO: Vehicles in operations can be used to estimate possible demand and can be used during clustering</a:t>
            </a:r>
          </a:p>
        </p:txBody>
      </p:sp>
      <p:sp>
        <p:nvSpPr>
          <p:cNvPr id="4" name="Google Shape;201;p36">
            <a:extLst>
              <a:ext uri="{FF2B5EF4-FFF2-40B4-BE49-F238E27FC236}">
                <a16:creationId xmlns:a16="http://schemas.microsoft.com/office/drawing/2014/main" id="{C833F404-CA59-BF43-BCDE-634851A945FE}"/>
              </a:ext>
            </a:extLst>
          </p:cNvPr>
          <p:cNvSpPr/>
          <p:nvPr/>
        </p:nvSpPr>
        <p:spPr>
          <a:xfrm>
            <a:off x="3885645" y="945961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98295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4A133-2CF8-944E-A3C1-1713A23E4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0699" y="250707"/>
            <a:ext cx="3042600" cy="572700"/>
          </a:xfrm>
        </p:spPr>
        <p:txBody>
          <a:bodyPr/>
          <a:lstStyle/>
          <a:p>
            <a:r>
              <a:rPr lang="en-US" dirty="0"/>
              <a:t>GEO-ENCODING</a:t>
            </a:r>
          </a:p>
        </p:txBody>
      </p:sp>
      <p:pic>
        <p:nvPicPr>
          <p:cNvPr id="4" name="Picture 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72BC3E57-47DB-844B-85F0-7D4E05F75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399" y="1102676"/>
            <a:ext cx="2312124" cy="3839202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0B03E13-BF5B-4578-A654-BD0411262E41}"/>
              </a:ext>
            </a:extLst>
          </p:cNvPr>
          <p:cNvSpPr txBox="1">
            <a:spLocks/>
          </p:cNvSpPr>
          <p:nvPr/>
        </p:nvSpPr>
        <p:spPr>
          <a:xfrm>
            <a:off x="3788746" y="2425244"/>
            <a:ext cx="2944046" cy="12351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rgbClr val="E9E9E9"/>
              </a:buClr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Encoding city and state details into latitudes and longitudes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Google Shape;201;p36">
            <a:extLst>
              <a:ext uri="{FF2B5EF4-FFF2-40B4-BE49-F238E27FC236}">
                <a16:creationId xmlns:a16="http://schemas.microsoft.com/office/drawing/2014/main" id="{BCB9B173-AF9E-1845-82B7-8FD7CE413AC2}"/>
              </a:ext>
            </a:extLst>
          </p:cNvPr>
          <p:cNvSpPr/>
          <p:nvPr/>
        </p:nvSpPr>
        <p:spPr>
          <a:xfrm>
            <a:off x="3883227" y="894488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18707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34B8CB-F7EA-FD4F-B24D-AD77B5F45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42" y="1289304"/>
            <a:ext cx="4039683" cy="3212430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33C02A1-1766-49A1-A94F-176356713C23}"/>
              </a:ext>
            </a:extLst>
          </p:cNvPr>
          <p:cNvSpPr txBox="1">
            <a:spLocks/>
          </p:cNvSpPr>
          <p:nvPr/>
        </p:nvSpPr>
        <p:spPr>
          <a:xfrm>
            <a:off x="1283532" y="4566207"/>
            <a:ext cx="2456364" cy="73078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 of all variables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3BE533-9EF3-3148-BDC1-FE3F0CFCC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PLOTS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9EB865-5523-C14B-AF02-92B5E7AB5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188" y="1289304"/>
            <a:ext cx="3924443" cy="321243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83A1BAD0-C147-9E42-A875-93B80639B89F}"/>
              </a:ext>
            </a:extLst>
          </p:cNvPr>
          <p:cNvSpPr txBox="1">
            <a:spLocks/>
          </p:cNvSpPr>
          <p:nvPr/>
        </p:nvSpPr>
        <p:spPr>
          <a:xfrm>
            <a:off x="5672652" y="4566207"/>
            <a:ext cx="2858700" cy="41303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 of selected variables</a:t>
            </a:r>
          </a:p>
        </p:txBody>
      </p:sp>
      <p:sp>
        <p:nvSpPr>
          <p:cNvPr id="9" name="Google Shape;201;p36">
            <a:extLst>
              <a:ext uri="{FF2B5EF4-FFF2-40B4-BE49-F238E27FC236}">
                <a16:creationId xmlns:a16="http://schemas.microsoft.com/office/drawing/2014/main" id="{2206ACA9-EB1C-7C4C-ACE3-60F8BB1C8549}"/>
              </a:ext>
            </a:extLst>
          </p:cNvPr>
          <p:cNvSpPr/>
          <p:nvPr/>
        </p:nvSpPr>
        <p:spPr>
          <a:xfrm>
            <a:off x="3883227" y="894488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255412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A9E8E-8EC0-483E-8E3A-1582E84A2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DCE4ADE-A1E7-2B43-A700-E723C11D5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708658"/>
              </p:ext>
            </p:extLst>
          </p:nvPr>
        </p:nvGraphicFramePr>
        <p:xfrm>
          <a:off x="311150" y="1517617"/>
          <a:ext cx="8521699" cy="2868899"/>
        </p:xfrm>
        <a:graphic>
          <a:graphicData uri="http://schemas.openxmlformats.org/drawingml/2006/table">
            <a:tbl>
              <a:tblPr/>
              <a:tblGrid>
                <a:gridCol w="1338821">
                  <a:extLst>
                    <a:ext uri="{9D8B030D-6E8A-4147-A177-3AD203B41FA5}">
                      <a16:colId xmlns:a16="http://schemas.microsoft.com/office/drawing/2014/main" val="637066571"/>
                    </a:ext>
                  </a:extLst>
                </a:gridCol>
                <a:gridCol w="1246732">
                  <a:extLst>
                    <a:ext uri="{9D8B030D-6E8A-4147-A177-3AD203B41FA5}">
                      <a16:colId xmlns:a16="http://schemas.microsoft.com/office/drawing/2014/main" val="3608520887"/>
                    </a:ext>
                  </a:extLst>
                </a:gridCol>
                <a:gridCol w="1246732">
                  <a:extLst>
                    <a:ext uri="{9D8B030D-6E8A-4147-A177-3AD203B41FA5}">
                      <a16:colId xmlns:a16="http://schemas.microsoft.com/office/drawing/2014/main" val="708719950"/>
                    </a:ext>
                  </a:extLst>
                </a:gridCol>
                <a:gridCol w="1246732">
                  <a:extLst>
                    <a:ext uri="{9D8B030D-6E8A-4147-A177-3AD203B41FA5}">
                      <a16:colId xmlns:a16="http://schemas.microsoft.com/office/drawing/2014/main" val="1941467098"/>
                    </a:ext>
                  </a:extLst>
                </a:gridCol>
                <a:gridCol w="892547">
                  <a:extLst>
                    <a:ext uri="{9D8B030D-6E8A-4147-A177-3AD203B41FA5}">
                      <a16:colId xmlns:a16="http://schemas.microsoft.com/office/drawing/2014/main" val="3500637050"/>
                    </a:ext>
                  </a:extLst>
                </a:gridCol>
                <a:gridCol w="1161728">
                  <a:extLst>
                    <a:ext uri="{9D8B030D-6E8A-4147-A177-3AD203B41FA5}">
                      <a16:colId xmlns:a16="http://schemas.microsoft.com/office/drawing/2014/main" val="4361288"/>
                    </a:ext>
                  </a:extLst>
                </a:gridCol>
                <a:gridCol w="1388407">
                  <a:extLst>
                    <a:ext uri="{9D8B030D-6E8A-4147-A177-3AD203B41FA5}">
                      <a16:colId xmlns:a16="http://schemas.microsoft.com/office/drawing/2014/main" val="1644310465"/>
                    </a:ext>
                  </a:extLst>
                </a:gridCol>
              </a:tblGrid>
              <a:tr h="99171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Clustering Methods</a:t>
                      </a:r>
                      <a:r>
                        <a:rPr lang="en-US" sz="1500" b="0" i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​</a:t>
                      </a:r>
                      <a:endParaRPr lang="en-US" sz="1000" b="0" i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004" marR="68004" marT="34002" marB="34002"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Optimal Number of clusters</a:t>
                      </a:r>
                      <a:r>
                        <a:rPr lang="en-US" sz="1500" b="0" i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​</a:t>
                      </a:r>
                      <a:endParaRPr lang="en-US" sz="1000" b="0" i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004" marR="68004" marT="34002" marB="34002"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Maximum Jaccard Coefficient</a:t>
                      </a:r>
                      <a:r>
                        <a:rPr lang="en-US" sz="1500" b="0" i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​</a:t>
                      </a:r>
                      <a:endParaRPr lang="en-US" sz="1000" b="0" i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004" marR="68004" marT="34002" marB="34002"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Minimum Jaccard Coefficient</a:t>
                      </a:r>
                      <a:r>
                        <a:rPr lang="en-US" sz="1500" b="0" i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​</a:t>
                      </a:r>
                      <a:endParaRPr lang="en-US" sz="1000" b="0" i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004" marR="68004" marT="34002" marB="34002"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5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Dunn</a:t>
                      </a:r>
                      <a:r>
                        <a:rPr lang="en-US" sz="1500" b="0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​</a:t>
                      </a:r>
                      <a:endParaRPr lang="en-US" sz="1000" b="0" i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004" marR="68004" marT="34002" marB="34002"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Silhouette</a:t>
                      </a:r>
                      <a:r>
                        <a:rPr lang="en-US" sz="1500" b="0" i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​</a:t>
                      </a:r>
                      <a:endParaRPr lang="en-US" sz="1000" b="0" i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004" marR="68004" marT="34002" marB="34002"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5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Connectivity</a:t>
                      </a:r>
                      <a:r>
                        <a:rPr lang="en-US" sz="1500" b="0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​</a:t>
                      </a:r>
                      <a:endParaRPr lang="en-US" sz="1000" b="0" i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004" marR="68004" marT="34002" marB="34002"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2879063"/>
                  </a:ext>
                </a:extLst>
              </a:tr>
              <a:tr h="37543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5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PAM</a:t>
                      </a:r>
                      <a:r>
                        <a:rPr lang="en-US" sz="1500" b="0" i="0" dirty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​</a:t>
                      </a:r>
                      <a:endParaRPr lang="en-US" sz="1000" b="0" i="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004" marR="68004" marT="34002" marB="34002"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5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r>
                        <a:rPr lang="en-US" sz="1500" b="0" i="0" dirty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​</a:t>
                      </a:r>
                      <a:endParaRPr lang="en-US" sz="1000" b="0" i="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004" marR="68004" marT="34002" marB="34002"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5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0.867</a:t>
                      </a:r>
                      <a:r>
                        <a:rPr lang="en-US" sz="1500" b="0" i="0" dirty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​</a:t>
                      </a:r>
                      <a:endParaRPr lang="en-US" sz="1000" b="0" i="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004" marR="68004" marT="34002" marB="34002"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5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</a:t>
                      </a:r>
                      <a:r>
                        <a:rPr lang="en-US" sz="1500" b="0" i="0" dirty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​</a:t>
                      </a:r>
                      <a:endParaRPr lang="en-US" sz="1000" b="0" i="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004" marR="68004" marT="34002" marB="34002"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5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0.0149</a:t>
                      </a:r>
                      <a:r>
                        <a:rPr lang="en-US" sz="1500" b="0" i="0" dirty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​</a:t>
                      </a:r>
                      <a:endParaRPr lang="en-US" sz="1000" b="0" i="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004" marR="68004" marT="34002" marB="34002"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5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0.41</a:t>
                      </a:r>
                      <a:r>
                        <a:rPr lang="en-US" sz="1500" b="0" i="0" dirty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​</a:t>
                      </a:r>
                      <a:endParaRPr lang="en-US" sz="1000" b="0" i="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004" marR="68004" marT="34002" marB="34002"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5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61.53</a:t>
                      </a:r>
                      <a:r>
                        <a:rPr lang="en-US" sz="1500" b="0" i="0" dirty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​</a:t>
                      </a:r>
                      <a:endParaRPr lang="en-US" sz="1000" b="0" i="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004" marR="68004" marT="34002" marB="34002"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5438087"/>
                  </a:ext>
                </a:extLst>
              </a:tr>
              <a:tr h="37543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5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K-means</a:t>
                      </a:r>
                      <a:r>
                        <a:rPr lang="en-US" sz="1500" b="0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​</a:t>
                      </a:r>
                      <a:endParaRPr lang="en-US" sz="1000" b="0" i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004" marR="68004" marT="34002" marB="34002"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r>
                        <a:rPr lang="en-US" sz="1500" b="0" i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​</a:t>
                      </a:r>
                      <a:endParaRPr lang="en-US" sz="1000" b="0" i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004" marR="68004" marT="34002" marB="34002"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0.74</a:t>
                      </a:r>
                      <a:r>
                        <a:rPr lang="en-US" sz="1500" b="0" i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​</a:t>
                      </a:r>
                      <a:endParaRPr lang="en-US" sz="1000" b="0" i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004" marR="68004" marT="34002" marB="34002"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0.503</a:t>
                      </a:r>
                      <a:r>
                        <a:rPr lang="en-US" sz="1500" b="0" i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​</a:t>
                      </a:r>
                      <a:endParaRPr lang="en-US" sz="1000" b="0" i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004" marR="68004" marT="34002" marB="34002"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0.0602</a:t>
                      </a:r>
                      <a:r>
                        <a:rPr lang="en-US" sz="1500" b="0" i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​</a:t>
                      </a:r>
                      <a:endParaRPr lang="en-US" sz="1000" b="0" i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004" marR="68004" marT="34002" marB="34002"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0.4889</a:t>
                      </a:r>
                      <a:r>
                        <a:rPr lang="en-US" sz="1500" b="0" i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​</a:t>
                      </a:r>
                      <a:endParaRPr lang="en-US" sz="1000" b="0" i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004" marR="68004" marT="34002" marB="34002"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5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59.035</a:t>
                      </a:r>
                      <a:r>
                        <a:rPr lang="en-US" sz="1500" b="0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​</a:t>
                      </a:r>
                      <a:endParaRPr lang="en-US" sz="1000" b="0" i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004" marR="68004" marT="34002" marB="34002"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25010"/>
                  </a:ext>
                </a:extLst>
              </a:tr>
              <a:tr h="37543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CLARA</a:t>
                      </a:r>
                      <a:r>
                        <a:rPr lang="en-US" sz="1500" b="0" i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​</a:t>
                      </a:r>
                      <a:endParaRPr lang="en-US" sz="1000" b="0" i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004" marR="68004" marT="34002" marB="34002"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r>
                        <a:rPr lang="en-US" sz="1500" b="0" i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​</a:t>
                      </a:r>
                      <a:endParaRPr lang="en-US" sz="1000" b="0" i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004" marR="68004" marT="34002" marB="34002"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5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0.88</a:t>
                      </a:r>
                      <a:r>
                        <a:rPr lang="en-US" sz="1500" b="0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​</a:t>
                      </a:r>
                      <a:endParaRPr lang="en-US" sz="1000" b="0" i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004" marR="68004" marT="34002" marB="34002"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0.49</a:t>
                      </a:r>
                      <a:r>
                        <a:rPr lang="en-US" sz="1500" b="0" i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​</a:t>
                      </a:r>
                      <a:endParaRPr lang="en-US" sz="1000" b="0" i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004" marR="68004" marT="34002" marB="34002"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0.0173</a:t>
                      </a:r>
                      <a:r>
                        <a:rPr lang="en-US" sz="1500" b="0" i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​</a:t>
                      </a:r>
                      <a:endParaRPr lang="en-US" sz="1000" b="0" i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004" marR="68004" marT="34002" marB="34002"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0.447</a:t>
                      </a:r>
                      <a:r>
                        <a:rPr lang="en-US" sz="1500" b="0" i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​</a:t>
                      </a:r>
                      <a:endParaRPr lang="en-US" sz="1000" b="0" i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004" marR="68004" marT="34002" marB="34002"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5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84.111</a:t>
                      </a:r>
                      <a:r>
                        <a:rPr lang="en-US" sz="1500" b="0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​</a:t>
                      </a:r>
                      <a:endParaRPr lang="en-US" sz="1000" b="0" i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004" marR="68004" marT="34002" marB="34002"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8000995"/>
                  </a:ext>
                </a:extLst>
              </a:tr>
              <a:tr h="37543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Hierarchical</a:t>
                      </a:r>
                      <a:r>
                        <a:rPr lang="en-US" sz="1500" b="0" i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​</a:t>
                      </a:r>
                      <a:endParaRPr lang="en-US" sz="1000" b="0" i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004" marR="68004" marT="34002" marB="34002"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r>
                        <a:rPr lang="en-US" sz="1500" b="0" i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​</a:t>
                      </a:r>
                      <a:endParaRPr lang="en-US" sz="1000" b="0" i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004" marR="68004" marT="34002" marB="34002"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5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0.93</a:t>
                      </a:r>
                      <a:r>
                        <a:rPr lang="en-US" sz="1500" b="0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​</a:t>
                      </a:r>
                      <a:endParaRPr lang="en-US" sz="1000" b="0" i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004" marR="68004" marT="34002" marB="34002"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0.505</a:t>
                      </a:r>
                      <a:r>
                        <a:rPr lang="en-US" sz="1500" b="0" i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​</a:t>
                      </a:r>
                      <a:endParaRPr lang="en-US" sz="1000" b="0" i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004" marR="68004" marT="34002" marB="34002"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0.0906</a:t>
                      </a:r>
                      <a:r>
                        <a:rPr lang="en-US" sz="1500" b="0" i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​</a:t>
                      </a:r>
                      <a:endParaRPr lang="en-US" sz="1000" b="0" i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004" marR="68004" marT="34002" marB="34002"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0.43</a:t>
                      </a:r>
                      <a:r>
                        <a:rPr lang="en-US" sz="1500" b="0" i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​</a:t>
                      </a:r>
                      <a:endParaRPr lang="en-US" sz="1000" b="0" i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004" marR="68004" marT="34002" marB="34002"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37.56</a:t>
                      </a:r>
                      <a:r>
                        <a:rPr lang="en-US" sz="1500" b="0" i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​</a:t>
                      </a:r>
                      <a:endParaRPr lang="en-US" sz="1000" b="0" i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004" marR="68004" marT="34002" marB="34002"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2184878"/>
                  </a:ext>
                </a:extLst>
              </a:tr>
              <a:tr h="37543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Spectral</a:t>
                      </a:r>
                      <a:r>
                        <a:rPr lang="en-US" sz="1500" b="0" i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​</a:t>
                      </a:r>
                      <a:endParaRPr lang="en-US" sz="1000" b="0" i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004" marR="68004" marT="34002" marB="34002"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r>
                        <a:rPr lang="en-US" sz="1500" b="0" i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​</a:t>
                      </a:r>
                      <a:endParaRPr lang="en-US" sz="1000" b="0" i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004" marR="68004" marT="34002" marB="34002"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5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0.745</a:t>
                      </a:r>
                      <a:r>
                        <a:rPr lang="en-US" sz="1500" b="0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​</a:t>
                      </a:r>
                      <a:endParaRPr lang="en-US" sz="1000" b="0" i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004" marR="68004" marT="34002" marB="34002"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5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0.63</a:t>
                      </a:r>
                      <a:r>
                        <a:rPr lang="en-US" sz="1500" b="0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​</a:t>
                      </a:r>
                      <a:endParaRPr lang="en-US" sz="1000" b="0" i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004" marR="68004" marT="34002" marB="34002"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r>
                        <a:rPr lang="en-US" sz="1500" b="0" i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​</a:t>
                      </a:r>
                      <a:endParaRPr lang="en-US" sz="1000" b="0" i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004" marR="68004" marT="34002" marB="34002"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r>
                        <a:rPr lang="en-US" sz="1500" b="0" i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​</a:t>
                      </a:r>
                      <a:endParaRPr lang="en-US" sz="1000" b="0" i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004" marR="68004" marT="34002" marB="34002"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r>
                        <a:rPr lang="en-US" sz="1500" b="0" i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​</a:t>
                      </a:r>
                      <a:endParaRPr lang="en-US" sz="1000" b="0" i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004" marR="68004" marT="34002" marB="34002"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257023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1B3B1D10-C2A3-A84A-ACA9-8A01FCCD0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150" y="14255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" pitchFamily="2" charset="0"/>
              </a:rPr>
              <a:t> 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Google Shape;201;p36">
            <a:extLst>
              <a:ext uri="{FF2B5EF4-FFF2-40B4-BE49-F238E27FC236}">
                <a16:creationId xmlns:a16="http://schemas.microsoft.com/office/drawing/2014/main" id="{49606E48-4037-BA43-BDC9-5D97CCD38DB9}"/>
              </a:ext>
            </a:extLst>
          </p:cNvPr>
          <p:cNvSpPr/>
          <p:nvPr/>
        </p:nvSpPr>
        <p:spPr>
          <a:xfrm>
            <a:off x="3883227" y="894488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42410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F0137-841E-4D9C-A7BC-4E65B5B99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049" y="375607"/>
            <a:ext cx="4937898" cy="5727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PAM: PARTIONING AROUND MEDOIDS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F8E7E4-8CE5-4066-918D-FC0D412637D4}"/>
              </a:ext>
            </a:extLst>
          </p:cNvPr>
          <p:cNvSpPr txBox="1"/>
          <p:nvPr/>
        </p:nvSpPr>
        <p:spPr>
          <a:xfrm>
            <a:off x="812287" y="1467188"/>
            <a:ext cx="79496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Clr>
                <a:srgbClr val="E9E9E9"/>
              </a:buClr>
              <a:buFont typeface="Wingdings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Finds a sequence of objects called medoids that are centrally located in clusters</a:t>
            </a:r>
          </a:p>
          <a:p>
            <a:pPr marL="285750" indent="-285750" fontAlgn="base">
              <a:buClr>
                <a:srgbClr val="E9E9E9"/>
              </a:buClr>
              <a:buFont typeface="Wingdings" pitchFamily="2" charset="2"/>
              <a:buChar char="Ø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fontAlgn="base">
              <a:buClr>
                <a:srgbClr val="E9E9E9"/>
              </a:buClr>
              <a:buFont typeface="Wingdings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​Minimizes the average dissimilarity of objects to their closest selected object​</a:t>
            </a:r>
          </a:p>
          <a:p>
            <a:pPr marL="285750" indent="-285750" fontAlgn="base">
              <a:buClr>
                <a:srgbClr val="E9E9E9"/>
              </a:buClr>
              <a:buFont typeface="Wingdings" pitchFamily="2" charset="2"/>
              <a:buChar char="Ø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fontAlgn="base">
              <a:buClr>
                <a:srgbClr val="E9E9E9"/>
              </a:buClr>
              <a:buFont typeface="Wingdings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is intuitive and robust​</a:t>
            </a:r>
          </a:p>
          <a:p>
            <a:pPr marL="285750" indent="-285750" fontAlgn="base">
              <a:buClr>
                <a:srgbClr val="E9E9E9"/>
              </a:buClr>
              <a:buFont typeface="Wingdings" pitchFamily="2" charset="2"/>
              <a:buChar char="Ø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fontAlgn="base">
              <a:buClr>
                <a:srgbClr val="E9E9E9"/>
              </a:buClr>
              <a:buFont typeface="Wingdings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Less sensitive to noise and outliers</a:t>
            </a:r>
          </a:p>
          <a:p>
            <a:pPr marL="285750" indent="-285750" fontAlgn="base">
              <a:buClr>
                <a:srgbClr val="E9E9E9"/>
              </a:buClr>
              <a:buFont typeface="Wingdings" pitchFamily="2" charset="2"/>
              <a:buChar char="Ø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fontAlgn="base">
              <a:buClr>
                <a:srgbClr val="E9E9E9"/>
              </a:buClr>
              <a:buFont typeface="Wingdings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is intensive if the data is huge​</a:t>
            </a:r>
          </a:p>
          <a:p>
            <a:pPr marL="285750" indent="-285750" fontAlgn="base">
              <a:buClr>
                <a:srgbClr val="E9E9E9"/>
              </a:buClr>
              <a:buFont typeface="Webdings" panose="05030102010509060703" pitchFamily="18" charset="2"/>
              <a:buChar char="4"/>
            </a:pPr>
            <a:endParaRPr lang="en-US" sz="1800" dirty="0">
              <a:solidFill>
                <a:schemeClr val="bg1"/>
              </a:solidFill>
              <a:latin typeface="Economica" panose="020B060402020202020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A428C0-315C-5148-B132-7E7F7CB91D87}"/>
              </a:ext>
            </a:extLst>
          </p:cNvPr>
          <p:cNvSpPr/>
          <p:nvPr/>
        </p:nvSpPr>
        <p:spPr>
          <a:xfrm>
            <a:off x="4457225" y="2417862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" pitchFamily="2" charset="0"/>
              </a:rPr>
              <a:t> </a:t>
            </a:r>
            <a:endParaRPr lang="en-US" dirty="0"/>
          </a:p>
        </p:txBody>
      </p:sp>
      <p:sp>
        <p:nvSpPr>
          <p:cNvPr id="6" name="Google Shape;201;p36">
            <a:extLst>
              <a:ext uri="{FF2B5EF4-FFF2-40B4-BE49-F238E27FC236}">
                <a16:creationId xmlns:a16="http://schemas.microsoft.com/office/drawing/2014/main" id="{9FB0F1EB-E584-5D40-9EE0-D9F422C92812}"/>
              </a:ext>
            </a:extLst>
          </p:cNvPr>
          <p:cNvSpPr/>
          <p:nvPr/>
        </p:nvSpPr>
        <p:spPr>
          <a:xfrm>
            <a:off x="3883227" y="894488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49289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MEET THE TEAM</a:t>
            </a:r>
            <a:endParaRPr dirty="0"/>
          </a:p>
        </p:txBody>
      </p:sp>
      <p:sp>
        <p:nvSpPr>
          <p:cNvPr id="169" name="Google Shape;169;p33"/>
          <p:cNvSpPr/>
          <p:nvPr/>
        </p:nvSpPr>
        <p:spPr>
          <a:xfrm>
            <a:off x="3883225" y="103102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DA730D5-B4EC-478F-A816-9A8B4A4F6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50" y="1518653"/>
            <a:ext cx="1550760" cy="204935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74F54D2-4833-41B2-9AF2-E14981B8D5FC}"/>
              </a:ext>
            </a:extLst>
          </p:cNvPr>
          <p:cNvSpPr txBox="1"/>
          <p:nvPr/>
        </p:nvSpPr>
        <p:spPr>
          <a:xfrm>
            <a:off x="263654" y="3650004"/>
            <a:ext cx="1959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sz="1800" kern="12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Sukhsagar Jaiswal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A8F0190-39C5-4654-B50B-76A9BC38505F}"/>
              </a:ext>
            </a:extLst>
          </p:cNvPr>
          <p:cNvSpPr txBox="1"/>
          <p:nvPr/>
        </p:nvSpPr>
        <p:spPr>
          <a:xfrm>
            <a:off x="6795655" y="3650004"/>
            <a:ext cx="1959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800" kern="12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Vikas Das</a:t>
            </a:r>
            <a:endParaRPr lang="en-IN" sz="1800" kern="120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FE77BDF0-6E84-43A7-A93C-69859913E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563" y="1518653"/>
            <a:ext cx="1551218" cy="204935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0EDFB820-7455-499D-8F3B-85EAFDFBA700}"/>
              </a:ext>
            </a:extLst>
          </p:cNvPr>
          <p:cNvSpPr txBox="1"/>
          <p:nvPr/>
        </p:nvSpPr>
        <p:spPr>
          <a:xfrm>
            <a:off x="4586791" y="3650004"/>
            <a:ext cx="1959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800" kern="12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Srishti Bisen</a:t>
            </a:r>
            <a:endParaRPr lang="en-IN" sz="1800" kern="120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3" name="id-9A89E5A9-4753-493B-9CDB-E4BAC76D85C7">
            <a:extLst>
              <a:ext uri="{FF2B5EF4-FFF2-40B4-BE49-F238E27FC236}">
                <a16:creationId xmlns:a16="http://schemas.microsoft.com/office/drawing/2014/main" id="{47188CE9-46D9-42B5-84F5-821E3D528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125" y="1518653"/>
            <a:ext cx="1550760" cy="20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6D43973-6532-4357-996D-EE6B76B032FA}"/>
              </a:ext>
            </a:extLst>
          </p:cNvPr>
          <p:cNvSpPr txBox="1"/>
          <p:nvPr/>
        </p:nvSpPr>
        <p:spPr>
          <a:xfrm>
            <a:off x="2075822" y="3662778"/>
            <a:ext cx="2715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800" kern="12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Snehalatha Doddigarla</a:t>
            </a:r>
            <a:endParaRPr lang="en-IN" sz="1800" kern="120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Picture 2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64E6C36-EBA7-4B88-BBBE-2413E712AF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333" t="8334" r="8333" b="8334"/>
          <a:stretch/>
        </p:blipFill>
        <p:spPr>
          <a:xfrm>
            <a:off x="2604765" y="1519747"/>
            <a:ext cx="1638605" cy="204825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F0137-841E-4D9C-A7BC-4E65B5B99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6159" y="285976"/>
            <a:ext cx="4171681" cy="5727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ELBOW PLOT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A428C0-315C-5148-B132-7E7F7CB91D87}"/>
              </a:ext>
            </a:extLst>
          </p:cNvPr>
          <p:cNvSpPr/>
          <p:nvPr/>
        </p:nvSpPr>
        <p:spPr>
          <a:xfrm>
            <a:off x="4457225" y="2417862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" pitchFamily="2" charset="0"/>
              </a:rPr>
              <a:t> </a:t>
            </a:r>
            <a:endParaRPr lang="en-US" dirty="0"/>
          </a:p>
        </p:txBody>
      </p:sp>
      <p:sp>
        <p:nvSpPr>
          <p:cNvPr id="6" name="Google Shape;201;p36">
            <a:extLst>
              <a:ext uri="{FF2B5EF4-FFF2-40B4-BE49-F238E27FC236}">
                <a16:creationId xmlns:a16="http://schemas.microsoft.com/office/drawing/2014/main" id="{9FB0F1EB-E584-5D40-9EE0-D9F422C92812}"/>
              </a:ext>
            </a:extLst>
          </p:cNvPr>
          <p:cNvSpPr/>
          <p:nvPr/>
        </p:nvSpPr>
        <p:spPr>
          <a:xfrm>
            <a:off x="3883227" y="818287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6484D3-2B8F-4D40-9EDE-D5F6305F4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417" y="1167724"/>
            <a:ext cx="4821615" cy="2243863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13D30BA-F07A-3647-AC50-78464EF4F3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09061"/>
              </p:ext>
            </p:extLst>
          </p:nvPr>
        </p:nvGraphicFramePr>
        <p:xfrm>
          <a:off x="640080" y="3484195"/>
          <a:ext cx="7729528" cy="1581912"/>
        </p:xfrm>
        <a:graphic>
          <a:graphicData uri="http://schemas.openxmlformats.org/drawingml/2006/table">
            <a:tbl>
              <a:tblPr/>
              <a:tblGrid>
                <a:gridCol w="1395730">
                  <a:extLst>
                    <a:ext uri="{9D8B030D-6E8A-4147-A177-3AD203B41FA5}">
                      <a16:colId xmlns:a16="http://schemas.microsoft.com/office/drawing/2014/main" val="2987888719"/>
                    </a:ext>
                  </a:extLst>
                </a:gridCol>
                <a:gridCol w="1835509">
                  <a:extLst>
                    <a:ext uri="{9D8B030D-6E8A-4147-A177-3AD203B41FA5}">
                      <a16:colId xmlns:a16="http://schemas.microsoft.com/office/drawing/2014/main" val="567497811"/>
                    </a:ext>
                  </a:extLst>
                </a:gridCol>
                <a:gridCol w="1835509">
                  <a:extLst>
                    <a:ext uri="{9D8B030D-6E8A-4147-A177-3AD203B41FA5}">
                      <a16:colId xmlns:a16="http://schemas.microsoft.com/office/drawing/2014/main" val="2171273820"/>
                    </a:ext>
                  </a:extLst>
                </a:gridCol>
                <a:gridCol w="1331390">
                  <a:extLst>
                    <a:ext uri="{9D8B030D-6E8A-4147-A177-3AD203B41FA5}">
                      <a16:colId xmlns:a16="http://schemas.microsoft.com/office/drawing/2014/main" val="2462060649"/>
                    </a:ext>
                  </a:extLst>
                </a:gridCol>
                <a:gridCol w="1331390">
                  <a:extLst>
                    <a:ext uri="{9D8B030D-6E8A-4147-A177-3AD203B41FA5}">
                      <a16:colId xmlns:a16="http://schemas.microsoft.com/office/drawing/2014/main" val="2995937797"/>
                    </a:ext>
                  </a:extLst>
                </a:gridCol>
              </a:tblGrid>
              <a:tr h="48463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clusters​</a:t>
                      </a:r>
                    </a:p>
                  </a:txBody>
                  <a:tcPr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Maximum Jaccard Coefficient​</a:t>
                      </a:r>
                    </a:p>
                  </a:txBody>
                  <a:tcPr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Minimum Jaccard Coefficient​</a:t>
                      </a:r>
                    </a:p>
                  </a:txBody>
                  <a:tcPr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Maximum Dissolution​</a:t>
                      </a:r>
                    </a:p>
                  </a:txBody>
                  <a:tcPr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Minimum Dissolution​</a:t>
                      </a:r>
                    </a:p>
                  </a:txBody>
                  <a:tcPr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2023554"/>
                  </a:ext>
                </a:extLst>
              </a:tr>
              <a:tr h="18619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5​</a:t>
                      </a:r>
                    </a:p>
                  </a:txBody>
                  <a:tcPr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0.76​</a:t>
                      </a:r>
                    </a:p>
                  </a:txBody>
                  <a:tcPr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0.508​</a:t>
                      </a:r>
                    </a:p>
                  </a:txBody>
                  <a:tcPr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8​</a:t>
                      </a:r>
                    </a:p>
                  </a:txBody>
                  <a:tcPr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63​</a:t>
                      </a:r>
                    </a:p>
                  </a:txBody>
                  <a:tcPr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3884148"/>
                  </a:ext>
                </a:extLst>
              </a:tr>
              <a:tr h="18619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7​</a:t>
                      </a:r>
                    </a:p>
                  </a:txBody>
                  <a:tcPr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0.78​</a:t>
                      </a:r>
                    </a:p>
                  </a:txBody>
                  <a:tcPr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0.505​</a:t>
                      </a:r>
                    </a:p>
                  </a:txBody>
                  <a:tcPr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60​</a:t>
                      </a:r>
                    </a:p>
                  </a:txBody>
                  <a:tcPr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10​</a:t>
                      </a:r>
                    </a:p>
                  </a:txBody>
                  <a:tcPr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5960542"/>
                  </a:ext>
                </a:extLst>
              </a:tr>
              <a:tr h="18619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0" dirty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10​</a:t>
                      </a:r>
                    </a:p>
                  </a:txBody>
                  <a:tcPr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0" dirty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0.867​</a:t>
                      </a:r>
                    </a:p>
                  </a:txBody>
                  <a:tcPr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0" dirty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</a:t>
                      </a:r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​</a:t>
                      </a:r>
                    </a:p>
                  </a:txBody>
                  <a:tcPr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0" dirty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37​</a:t>
                      </a:r>
                    </a:p>
                  </a:txBody>
                  <a:tcPr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0" dirty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9​</a:t>
                      </a:r>
                    </a:p>
                  </a:txBody>
                  <a:tcPr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899376"/>
                  </a:ext>
                </a:extLst>
              </a:tr>
              <a:tr h="18619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12​</a:t>
                      </a:r>
                    </a:p>
                  </a:txBody>
                  <a:tcPr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0.84​</a:t>
                      </a:r>
                    </a:p>
                  </a:txBody>
                  <a:tcPr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0.56​</a:t>
                      </a:r>
                    </a:p>
                  </a:txBody>
                  <a:tcPr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53​</a:t>
                      </a:r>
                    </a:p>
                  </a:txBody>
                  <a:tcPr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7​</a:t>
                      </a:r>
                    </a:p>
                  </a:txBody>
                  <a:tcPr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4797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9459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F0137-841E-4D9C-A7BC-4E65B5B99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728" y="236312"/>
            <a:ext cx="4775878" cy="5727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BOOTSTRAP EVALUATION OF CLUSTERS</a:t>
            </a:r>
          </a:p>
        </p:txBody>
      </p:sp>
      <p:sp>
        <p:nvSpPr>
          <p:cNvPr id="6" name="Google Shape;201;p36">
            <a:extLst>
              <a:ext uri="{FF2B5EF4-FFF2-40B4-BE49-F238E27FC236}">
                <a16:creationId xmlns:a16="http://schemas.microsoft.com/office/drawing/2014/main" id="{1E20C741-1DA9-3149-81F7-5A630A0247BB}"/>
              </a:ext>
            </a:extLst>
          </p:cNvPr>
          <p:cNvSpPr/>
          <p:nvPr/>
        </p:nvSpPr>
        <p:spPr>
          <a:xfrm>
            <a:off x="3764355" y="809012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24D959-972D-E442-9E82-2194E916779B}"/>
              </a:ext>
            </a:extLst>
          </p:cNvPr>
          <p:cNvSpPr/>
          <p:nvPr/>
        </p:nvSpPr>
        <p:spPr>
          <a:xfrm>
            <a:off x="1619297" y="1525892"/>
            <a:ext cx="61313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Clr>
                <a:srgbClr val="E9E9E9"/>
              </a:buClr>
              <a:buFont typeface="Wingdings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Evaluates stability of the cluster​</a:t>
            </a:r>
          </a:p>
          <a:p>
            <a:pPr marL="285750" indent="-285750" fontAlgn="base">
              <a:buClr>
                <a:srgbClr val="E9E9E9"/>
              </a:buClr>
              <a:buFont typeface="Wingdings" pitchFamily="2" charset="2"/>
              <a:buChar char="Ø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fontAlgn="base">
              <a:buClr>
                <a:srgbClr val="E9E9E9"/>
              </a:buClr>
              <a:buFont typeface="Wingdings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Jaccard coefficient and Number of times a cluster was dissolved</a:t>
            </a:r>
          </a:p>
          <a:p>
            <a:pPr marL="285750" indent="-285750" fontAlgn="base">
              <a:buClr>
                <a:srgbClr val="E9E9E9"/>
              </a:buClr>
              <a:buFont typeface="Wingdings" pitchFamily="2" charset="2"/>
              <a:buChar char="Ø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fontAlgn="base">
              <a:buClr>
                <a:srgbClr val="E9E9E9"/>
              </a:buClr>
              <a:buFont typeface="Wingdings" pitchFamily="2" charset="2"/>
              <a:buChar char="Ø"/>
            </a:pPr>
            <a:r>
              <a:rPr lang="en-US"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clusterboot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()​</a:t>
            </a:r>
          </a:p>
          <a:p>
            <a:pPr marL="285750" indent="-285750" fontAlgn="base">
              <a:buClr>
                <a:srgbClr val="E9E9E9"/>
              </a:buClr>
              <a:buFont typeface="Wingdings" pitchFamily="2" charset="2"/>
              <a:buChar char="Ø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fontAlgn="base">
              <a:buClr>
                <a:srgbClr val="E9E9E9"/>
              </a:buClr>
              <a:buFont typeface="Wingdings" pitchFamily="2" charset="2"/>
              <a:buChar char="Ø"/>
            </a:pPr>
            <a:r>
              <a:rPr lang="en-US"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Bootmethod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​</a:t>
            </a:r>
          </a:p>
          <a:p>
            <a:pPr marL="285750" indent="-285750" fontAlgn="base">
              <a:buClr>
                <a:srgbClr val="E9E9E9"/>
              </a:buClr>
              <a:buFont typeface="Wingdings" pitchFamily="2" charset="2"/>
              <a:buChar char="Ø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fontAlgn="base">
              <a:buClr>
                <a:srgbClr val="E9E9E9"/>
              </a:buClr>
              <a:buFont typeface="Wingdings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Methods used​</a:t>
            </a:r>
          </a:p>
          <a:p>
            <a:pPr marL="285750" indent="-285750" fontAlgn="base">
              <a:buClr>
                <a:srgbClr val="E9E9E9"/>
              </a:buClr>
              <a:buFont typeface="Wingdings" pitchFamily="2" charset="2"/>
              <a:buChar char="Ø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fontAlgn="base">
              <a:buClr>
                <a:srgbClr val="E9E9E9"/>
              </a:buClr>
              <a:buFont typeface="Wingdings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Best clustering method: PAM</a:t>
            </a:r>
          </a:p>
          <a:p>
            <a:pPr marL="285750" indent="-285750">
              <a:buFont typeface="Webdings" panose="05030102010509060703" pitchFamily="18" charset="2"/>
              <a:buChar char="4"/>
            </a:pPr>
            <a:endParaRPr lang="en-US" sz="1600" dirty="0">
              <a:latin typeface="Economic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285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F0137-841E-4D9C-A7BC-4E65B5B99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6159" y="236312"/>
            <a:ext cx="4171681" cy="5727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CLUSTER VALIDATION</a:t>
            </a:r>
          </a:p>
        </p:txBody>
      </p:sp>
      <p:sp>
        <p:nvSpPr>
          <p:cNvPr id="6" name="Google Shape;201;p36">
            <a:extLst>
              <a:ext uri="{FF2B5EF4-FFF2-40B4-BE49-F238E27FC236}">
                <a16:creationId xmlns:a16="http://schemas.microsoft.com/office/drawing/2014/main" id="{1E20C741-1DA9-3149-81F7-5A630A0247BB}"/>
              </a:ext>
            </a:extLst>
          </p:cNvPr>
          <p:cNvSpPr/>
          <p:nvPr/>
        </p:nvSpPr>
        <p:spPr>
          <a:xfrm>
            <a:off x="3764355" y="809012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24D959-972D-E442-9E82-2194E916779B}"/>
              </a:ext>
            </a:extLst>
          </p:cNvPr>
          <p:cNvSpPr/>
          <p:nvPr/>
        </p:nvSpPr>
        <p:spPr>
          <a:xfrm>
            <a:off x="1365031" y="1589900"/>
            <a:ext cx="5790368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fontAlgn="base">
              <a:buClr>
                <a:srgbClr val="E9E9E9"/>
              </a:buClr>
              <a:buFont typeface="Wingdings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 for Cluster Analysis: </a:t>
            </a:r>
            <a:r>
              <a:rPr lang="en-US"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clValid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fontAlgn="base">
              <a:buClr>
                <a:srgbClr val="E9E9E9"/>
              </a:buClr>
              <a:buFont typeface="Wingdings" pitchFamily="2" charset="2"/>
              <a:buChar char="Ø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fontAlgn="base">
              <a:buClr>
                <a:srgbClr val="E9E9E9"/>
              </a:buClr>
              <a:buFont typeface="Wingdings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Types of cluster validation:​</a:t>
            </a:r>
          </a:p>
          <a:p>
            <a:pPr marL="285750" indent="-285750" fontAlgn="base">
              <a:buClr>
                <a:srgbClr val="E9E9E9"/>
              </a:buClr>
              <a:buFont typeface="Wingdings" pitchFamily="2" charset="2"/>
              <a:buChar char="Ø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/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     1. Internal: Dunn, Silhouette, and Connectivity​</a:t>
            </a:r>
          </a:p>
          <a:p>
            <a:pPr fontAlgn="base"/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     2. Stability: Average Distance, Average distance between means​</a:t>
            </a:r>
          </a:p>
          <a:p>
            <a:pPr fontAlgn="base"/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​</a:t>
            </a:r>
          </a:p>
          <a:p>
            <a:pPr fontAlgn="base">
              <a:buClr>
                <a:srgbClr val="E9E9E9"/>
              </a:buClr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​</a:t>
            </a: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318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F0137-841E-4D9C-A7BC-4E65B5B99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140" y="236312"/>
            <a:ext cx="4925720" cy="5727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STORE DISTRIBUTION ACROSS CLUSTERS</a:t>
            </a:r>
          </a:p>
        </p:txBody>
      </p:sp>
      <p:sp>
        <p:nvSpPr>
          <p:cNvPr id="6" name="Google Shape;201;p36">
            <a:extLst>
              <a:ext uri="{FF2B5EF4-FFF2-40B4-BE49-F238E27FC236}">
                <a16:creationId xmlns:a16="http://schemas.microsoft.com/office/drawing/2014/main" id="{1E20C741-1DA9-3149-81F7-5A630A0247BB}"/>
              </a:ext>
            </a:extLst>
          </p:cNvPr>
          <p:cNvSpPr/>
          <p:nvPr/>
        </p:nvSpPr>
        <p:spPr>
          <a:xfrm>
            <a:off x="3764355" y="809012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DC6359D-49B1-7142-B5AD-86A08F90E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617" y="1249552"/>
            <a:ext cx="4925721" cy="368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68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/>
          <p:nvPr/>
        </p:nvSpPr>
        <p:spPr>
          <a:xfrm rot="1799484">
            <a:off x="1528374" y="1401493"/>
            <a:ext cx="2170764" cy="1880336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31"/>
          <p:cNvSpPr/>
          <p:nvPr/>
        </p:nvSpPr>
        <p:spPr>
          <a:xfrm rot="1799484">
            <a:off x="747324" y="1401493"/>
            <a:ext cx="2170764" cy="1880336"/>
          </a:xfrm>
          <a:prstGeom prst="hexagon">
            <a:avLst>
              <a:gd name="adj" fmla="val 29265"/>
              <a:gd name="vf" fmla="val 115470"/>
            </a:avLst>
          </a:prstGeom>
          <a:solidFill>
            <a:srgbClr val="C9A95E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31"/>
          <p:cNvSpPr txBox="1">
            <a:spLocks noGrp="1"/>
          </p:cNvSpPr>
          <p:nvPr>
            <p:ph type="title"/>
          </p:nvPr>
        </p:nvSpPr>
        <p:spPr>
          <a:xfrm>
            <a:off x="869146" y="1856861"/>
            <a:ext cx="1945200" cy="9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CLUSTER EVALUATION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43" name="Google Shape;143;p31"/>
          <p:cNvSpPr txBox="1">
            <a:spLocks noGrp="1"/>
          </p:cNvSpPr>
          <p:nvPr>
            <p:ph type="subTitle" idx="1"/>
          </p:nvPr>
        </p:nvSpPr>
        <p:spPr>
          <a:xfrm>
            <a:off x="3689170" y="2174832"/>
            <a:ext cx="5180510" cy="11230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E9E9E9"/>
              </a:buClr>
              <a:buFont typeface="Wingdings" pitchFamily="2" charset="2"/>
              <a:buChar char="Ø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Visually evaluate clusters through Tableau dashboard</a:t>
            </a:r>
          </a:p>
          <a:p>
            <a:pPr marL="139700" indent="0">
              <a:buClr>
                <a:srgbClr val="E9E9E9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979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22B3E-1B7C-46BB-BF8F-8A0573D39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Evaluation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18D8238-33C6-4E4E-941C-D45AE5D6F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06" y="1655063"/>
            <a:ext cx="8649453" cy="2157923"/>
          </a:xfrm>
          <a:prstGeom prst="rect">
            <a:avLst/>
          </a:prstGeom>
        </p:spPr>
      </p:pic>
      <p:sp>
        <p:nvSpPr>
          <p:cNvPr id="7" name="Google Shape;201;p36">
            <a:extLst>
              <a:ext uri="{FF2B5EF4-FFF2-40B4-BE49-F238E27FC236}">
                <a16:creationId xmlns:a16="http://schemas.microsoft.com/office/drawing/2014/main" id="{B7042D76-99C6-1741-B656-BF9629E5DC3A}"/>
              </a:ext>
            </a:extLst>
          </p:cNvPr>
          <p:cNvSpPr/>
          <p:nvPr/>
        </p:nvSpPr>
        <p:spPr>
          <a:xfrm>
            <a:off x="3810461" y="881307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7305356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/>
          <p:nvPr/>
        </p:nvSpPr>
        <p:spPr>
          <a:xfrm rot="1799484">
            <a:off x="1528374" y="1401493"/>
            <a:ext cx="2170764" cy="1880336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31"/>
          <p:cNvSpPr/>
          <p:nvPr/>
        </p:nvSpPr>
        <p:spPr>
          <a:xfrm rot="1799484">
            <a:off x="747324" y="1401493"/>
            <a:ext cx="2170764" cy="1880336"/>
          </a:xfrm>
          <a:prstGeom prst="hexagon">
            <a:avLst>
              <a:gd name="adj" fmla="val 29265"/>
              <a:gd name="vf" fmla="val 115470"/>
            </a:avLst>
          </a:prstGeom>
          <a:solidFill>
            <a:srgbClr val="C9A95E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31"/>
          <p:cNvSpPr txBox="1">
            <a:spLocks noGrp="1"/>
          </p:cNvSpPr>
          <p:nvPr>
            <p:ph type="title"/>
          </p:nvPr>
        </p:nvSpPr>
        <p:spPr>
          <a:xfrm>
            <a:off x="869146" y="1856861"/>
            <a:ext cx="1945200" cy="9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MAP NEW STORES TO CLUSTERS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43" name="Google Shape;143;p31"/>
          <p:cNvSpPr txBox="1">
            <a:spLocks noGrp="1"/>
          </p:cNvSpPr>
          <p:nvPr>
            <p:ph type="subTitle" idx="1"/>
          </p:nvPr>
        </p:nvSpPr>
        <p:spPr>
          <a:xfrm>
            <a:off x="3689170" y="2119968"/>
            <a:ext cx="4920666" cy="11230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E9E9E9"/>
              </a:buClr>
              <a:buFont typeface="Wingdings" pitchFamily="2" charset="2"/>
              <a:buChar char="Ø"/>
            </a:pPr>
            <a:r>
              <a:rPr lang="en-US" sz="1600" dirty="0"/>
              <a:t>Map new stores to clusters using k-NN classification approach</a:t>
            </a:r>
          </a:p>
          <a:p>
            <a:pPr marL="425450" indent="-285750">
              <a:buClr>
                <a:srgbClr val="E9E9E9"/>
              </a:buClr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369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22BBB-3D24-F843-9DCC-B900E330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697" y="419694"/>
            <a:ext cx="5444035" cy="572700"/>
          </a:xfrm>
        </p:spPr>
        <p:txBody>
          <a:bodyPr/>
          <a:lstStyle/>
          <a:p>
            <a:r>
              <a:rPr lang="en-US" dirty="0"/>
              <a:t>K-NN TO CLASSIFY NEW STORES TO CLUSTERS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D239E7-BF0F-6141-94F4-1643174DD992}"/>
              </a:ext>
            </a:extLst>
          </p:cNvPr>
          <p:cNvSpPr txBox="1"/>
          <p:nvPr/>
        </p:nvSpPr>
        <p:spPr>
          <a:xfrm>
            <a:off x="834406" y="1565094"/>
            <a:ext cx="735861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Clr>
                <a:srgbClr val="E9E9E9"/>
              </a:buClr>
              <a:buFont typeface="Wingdings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K-NN stands for K-Nearest neighbors</a:t>
            </a:r>
          </a:p>
          <a:p>
            <a:pPr marL="285750" lvl="0" indent="-285750">
              <a:buClr>
                <a:srgbClr val="E9E9E9"/>
              </a:buClr>
              <a:buFont typeface="Wingdings" pitchFamily="2" charset="2"/>
              <a:buChar char="Ø"/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>
              <a:buClr>
                <a:srgbClr val="E9E9E9"/>
              </a:buClr>
              <a:buFont typeface="Wingdings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Simple, easy-to-implement supervised machine learning algorithm that can be used to solve both classification and regression problems</a:t>
            </a:r>
          </a:p>
          <a:p>
            <a:pPr marL="285750" indent="-285750">
              <a:buClr>
                <a:srgbClr val="E9E9E9"/>
              </a:buClr>
              <a:buFont typeface="Wingdings" pitchFamily="2" charset="2"/>
              <a:buChar char="Ø"/>
            </a:pPr>
            <a:endParaRPr lang="en-US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>
              <a:buClr>
                <a:srgbClr val="E9E9E9"/>
              </a:buClr>
              <a:buFont typeface="Wingdings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Different from K-means which is an unsupervised machine learning algorithm</a:t>
            </a:r>
          </a:p>
          <a:p>
            <a:pPr marL="285750" indent="-285750">
              <a:buClr>
                <a:srgbClr val="E9E9E9"/>
              </a:buClr>
              <a:buFont typeface="Wingdings" pitchFamily="2" charset="2"/>
              <a:buChar char="Ø"/>
            </a:pPr>
            <a:endParaRPr lang="en-US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>
              <a:buClr>
                <a:srgbClr val="E9E9E9"/>
              </a:buClr>
              <a:buFont typeface="Wingdings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case is classified by a majority vote of its neighbors, with the case being assigned to the class most common amongst its K-nearest neighbors measured by a distance function</a:t>
            </a:r>
          </a:p>
        </p:txBody>
      </p:sp>
      <p:sp>
        <p:nvSpPr>
          <p:cNvPr id="6" name="Google Shape;201;p36">
            <a:extLst>
              <a:ext uri="{FF2B5EF4-FFF2-40B4-BE49-F238E27FC236}">
                <a16:creationId xmlns:a16="http://schemas.microsoft.com/office/drawing/2014/main" id="{6EE955CC-7841-F643-9B59-C8BCC806008C}"/>
              </a:ext>
            </a:extLst>
          </p:cNvPr>
          <p:cNvSpPr/>
          <p:nvPr/>
        </p:nvSpPr>
        <p:spPr>
          <a:xfrm>
            <a:off x="3869788" y="99239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6429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/>
          <p:nvPr/>
        </p:nvSpPr>
        <p:spPr>
          <a:xfrm rot="1799484">
            <a:off x="1528374" y="1401493"/>
            <a:ext cx="2170764" cy="1880336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31"/>
          <p:cNvSpPr/>
          <p:nvPr/>
        </p:nvSpPr>
        <p:spPr>
          <a:xfrm rot="1799484">
            <a:off x="747324" y="1401493"/>
            <a:ext cx="2170764" cy="1880336"/>
          </a:xfrm>
          <a:prstGeom prst="hexagon">
            <a:avLst>
              <a:gd name="adj" fmla="val 29265"/>
              <a:gd name="vf" fmla="val 115470"/>
            </a:avLst>
          </a:prstGeom>
          <a:solidFill>
            <a:srgbClr val="C9A95E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31"/>
          <p:cNvSpPr txBox="1">
            <a:spLocks noGrp="1"/>
          </p:cNvSpPr>
          <p:nvPr>
            <p:ph type="title"/>
          </p:nvPr>
        </p:nvSpPr>
        <p:spPr>
          <a:xfrm>
            <a:off x="869146" y="1856861"/>
            <a:ext cx="1945200" cy="9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FORECASTING SALES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43" name="Google Shape;143;p31"/>
          <p:cNvSpPr txBox="1">
            <a:spLocks noGrp="1"/>
          </p:cNvSpPr>
          <p:nvPr>
            <p:ph type="subTitle" idx="1"/>
          </p:nvPr>
        </p:nvSpPr>
        <p:spPr>
          <a:xfrm>
            <a:off x="3689170" y="1856861"/>
            <a:ext cx="4920666" cy="11230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E9E9E9"/>
              </a:buClr>
              <a:buFont typeface="Wingdings" pitchFamily="2" charset="2"/>
              <a:buChar char="Ø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Explore time series forecasting models</a:t>
            </a:r>
          </a:p>
          <a:p>
            <a:pPr>
              <a:buClr>
                <a:srgbClr val="E9E9E9"/>
              </a:buClr>
              <a:buFont typeface="Wingdings" pitchFamily="2" charset="2"/>
              <a:buChar char="Ø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Evaluate best model by MAPE</a:t>
            </a:r>
          </a:p>
          <a:p>
            <a:pPr>
              <a:buClr>
                <a:srgbClr val="E9E9E9"/>
              </a:buClr>
              <a:buFont typeface="Wingdings" pitchFamily="2" charset="2"/>
              <a:buChar char="Ø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Test model on a store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39700" indent="0"/>
            <a:endParaRPr lang="en-US" sz="1600" dirty="0"/>
          </a:p>
          <a:p>
            <a:pPr marL="425450" indent="-285750">
              <a:buClr>
                <a:srgbClr val="E9E9E9"/>
              </a:buClr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66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A9E8E-8EC0-483E-8E3A-1582E84A2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5731" y="354859"/>
            <a:ext cx="3646968" cy="572700"/>
          </a:xfrm>
        </p:spPr>
        <p:txBody>
          <a:bodyPr/>
          <a:lstStyle/>
          <a:p>
            <a:r>
              <a:rPr lang="en-US" dirty="0"/>
              <a:t>FORECAST ACCURACY RESULTS</a:t>
            </a:r>
          </a:p>
        </p:txBody>
      </p:sp>
      <p:sp>
        <p:nvSpPr>
          <p:cNvPr id="6" name="Google Shape;201;p36">
            <a:extLst>
              <a:ext uri="{FF2B5EF4-FFF2-40B4-BE49-F238E27FC236}">
                <a16:creationId xmlns:a16="http://schemas.microsoft.com/office/drawing/2014/main" id="{F42A7A31-868E-4D7D-8CD9-EF837C22BBD3}"/>
              </a:ext>
            </a:extLst>
          </p:cNvPr>
          <p:cNvSpPr/>
          <p:nvPr/>
        </p:nvSpPr>
        <p:spPr>
          <a:xfrm>
            <a:off x="3885645" y="945961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8A1A5E1-779E-481A-ACBE-EC41B0196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167807"/>
              </p:ext>
            </p:extLst>
          </p:nvPr>
        </p:nvGraphicFramePr>
        <p:xfrm>
          <a:off x="1381712" y="1284009"/>
          <a:ext cx="6423105" cy="2851927"/>
        </p:xfrm>
        <a:graphic>
          <a:graphicData uri="http://schemas.openxmlformats.org/drawingml/2006/table">
            <a:tbl>
              <a:tblPr/>
              <a:tblGrid>
                <a:gridCol w="1284621">
                  <a:extLst>
                    <a:ext uri="{9D8B030D-6E8A-4147-A177-3AD203B41FA5}">
                      <a16:colId xmlns:a16="http://schemas.microsoft.com/office/drawing/2014/main" val="324910541"/>
                    </a:ext>
                  </a:extLst>
                </a:gridCol>
                <a:gridCol w="1284621">
                  <a:extLst>
                    <a:ext uri="{9D8B030D-6E8A-4147-A177-3AD203B41FA5}">
                      <a16:colId xmlns:a16="http://schemas.microsoft.com/office/drawing/2014/main" val="259929537"/>
                    </a:ext>
                  </a:extLst>
                </a:gridCol>
                <a:gridCol w="1284621">
                  <a:extLst>
                    <a:ext uri="{9D8B030D-6E8A-4147-A177-3AD203B41FA5}">
                      <a16:colId xmlns:a16="http://schemas.microsoft.com/office/drawing/2014/main" val="1958797515"/>
                    </a:ext>
                  </a:extLst>
                </a:gridCol>
                <a:gridCol w="1284621">
                  <a:extLst>
                    <a:ext uri="{9D8B030D-6E8A-4147-A177-3AD203B41FA5}">
                      <a16:colId xmlns:a16="http://schemas.microsoft.com/office/drawing/2014/main" val="2119020922"/>
                    </a:ext>
                  </a:extLst>
                </a:gridCol>
                <a:gridCol w="1284621">
                  <a:extLst>
                    <a:ext uri="{9D8B030D-6E8A-4147-A177-3AD203B41FA5}">
                      <a16:colId xmlns:a16="http://schemas.microsoft.com/office/drawing/2014/main" val="3259682102"/>
                    </a:ext>
                  </a:extLst>
                </a:gridCol>
              </a:tblGrid>
              <a:tr h="9506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Time series forecasting techniques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Store 7521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Store 7848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Store 7755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Store 7910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963244"/>
                  </a:ext>
                </a:extLst>
              </a:tr>
              <a:tr h="3168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Holt-Winters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90.4%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87.6%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826438"/>
                  </a:ext>
                </a:extLst>
              </a:tr>
              <a:tr h="3168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Bagged Holt-Winters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90.5%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88.8%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39.5%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7113114"/>
                  </a:ext>
                </a:extLst>
              </a:tr>
              <a:tr h="3168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ETS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90.4%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91.9%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470817"/>
                  </a:ext>
                </a:extLst>
              </a:tr>
              <a:tr h="3168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Bagged ETS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91.3%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52374"/>
                  </a:ext>
                </a:extLst>
              </a:tr>
              <a:tr h="3168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ARIMA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91.7% </a:t>
                      </a: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90.3% </a:t>
                      </a: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42.4% </a:t>
                      </a: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0% </a:t>
                      </a: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69116"/>
                  </a:ext>
                </a:extLst>
              </a:tr>
              <a:tr h="3168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Bagged ARIMA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91.2% </a:t>
                      </a: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89.9% </a:t>
                      </a: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40.4% </a:t>
                      </a: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0% </a:t>
                      </a: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92807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F1F0D8A-9EE5-4ADA-8B90-724DD85EA4F7}"/>
              </a:ext>
            </a:extLst>
          </p:cNvPr>
          <p:cNvSpPr txBox="1"/>
          <p:nvPr/>
        </p:nvSpPr>
        <p:spPr>
          <a:xfrm>
            <a:off x="1381712" y="4224899"/>
            <a:ext cx="4480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Clr>
                <a:schemeClr val="bg1"/>
              </a:buClr>
              <a:buAutoNum type="arabicPeriod"/>
            </a:pPr>
            <a:r>
              <a:rPr lang="en-IN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Accuracy percentage calculated for test period from 2017.13 through 2018.13</a:t>
            </a:r>
          </a:p>
          <a:p>
            <a:pPr marL="228600" indent="-228600">
              <a:buClr>
                <a:schemeClr val="bg1"/>
              </a:buClr>
              <a:buAutoNum type="arabicPeriod"/>
            </a:pPr>
            <a:r>
              <a:rPr lang="en-IN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Negative accuracy is imputed with zero</a:t>
            </a:r>
          </a:p>
        </p:txBody>
      </p:sp>
    </p:spTree>
    <p:extLst>
      <p:ext uri="{BB962C8B-B14F-4D97-AF65-F5344CB8AC3E}">
        <p14:creationId xmlns:p14="http://schemas.microsoft.com/office/powerpoint/2010/main" val="2600735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/>
          <p:nvPr/>
        </p:nvSpPr>
        <p:spPr>
          <a:xfrm rot="1799484">
            <a:off x="1528374" y="1401493"/>
            <a:ext cx="2170764" cy="1880336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31"/>
          <p:cNvSpPr/>
          <p:nvPr/>
        </p:nvSpPr>
        <p:spPr>
          <a:xfrm rot="1799484">
            <a:off x="747324" y="1401493"/>
            <a:ext cx="2170764" cy="1880336"/>
          </a:xfrm>
          <a:prstGeom prst="hexagon">
            <a:avLst>
              <a:gd name="adj" fmla="val 29265"/>
              <a:gd name="vf" fmla="val 115470"/>
            </a:avLst>
          </a:prstGeom>
          <a:solidFill>
            <a:srgbClr val="C9A95E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31"/>
          <p:cNvSpPr txBox="1">
            <a:spLocks noGrp="1"/>
          </p:cNvSpPr>
          <p:nvPr>
            <p:ph type="title"/>
          </p:nvPr>
        </p:nvSpPr>
        <p:spPr>
          <a:xfrm>
            <a:off x="869146" y="1856861"/>
            <a:ext cx="1945200" cy="9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AGENDA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43" name="Google Shape;143;p31"/>
          <p:cNvSpPr txBox="1">
            <a:spLocks noGrp="1"/>
          </p:cNvSpPr>
          <p:nvPr>
            <p:ph type="subTitle" idx="1"/>
          </p:nvPr>
        </p:nvSpPr>
        <p:spPr>
          <a:xfrm>
            <a:off x="3885236" y="1420885"/>
            <a:ext cx="4554676" cy="18415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Clr>
                <a:schemeClr val="bg1"/>
              </a:buClr>
              <a:buFont typeface="Wingdings" pitchFamily="2" charset="2"/>
              <a:buChar char="Ø"/>
            </a:pPr>
            <a:r>
              <a:rPr lang="en-IN" sz="1600" dirty="0">
                <a:latin typeface="Calibri" panose="020F0502020204030204" pitchFamily="34" charset="0"/>
              </a:rPr>
              <a:t>Project objective</a:t>
            </a:r>
          </a:p>
          <a:p>
            <a:pPr marL="285750" lvl="0" indent="-285750">
              <a:buClr>
                <a:schemeClr val="bg1"/>
              </a:buClr>
              <a:buFont typeface="Wingdings" pitchFamily="2" charset="2"/>
              <a:buChar char="Ø"/>
            </a:pPr>
            <a:r>
              <a:rPr lang="en-IN" sz="1600" dirty="0">
                <a:latin typeface="Calibri" panose="020F0502020204030204" pitchFamily="34" charset="0"/>
              </a:rPr>
              <a:t>Exploratory data analysis</a:t>
            </a:r>
          </a:p>
          <a:p>
            <a:pPr marL="285750" lvl="0" indent="-285750">
              <a:buClr>
                <a:schemeClr val="bg1"/>
              </a:buClr>
              <a:buFont typeface="Wingdings" pitchFamily="2" charset="2"/>
              <a:buChar char="Ø"/>
            </a:pPr>
            <a:r>
              <a:rPr lang="en-IN" sz="1600" dirty="0">
                <a:latin typeface="Calibri" panose="020F0502020204030204" pitchFamily="34" charset="0"/>
              </a:rPr>
              <a:t>Data transformation and variable selection</a:t>
            </a:r>
          </a:p>
          <a:p>
            <a:pPr marL="285750" lvl="0" indent="-285750">
              <a:buClr>
                <a:schemeClr val="bg1"/>
              </a:buClr>
              <a:buFont typeface="Wingdings" pitchFamily="2" charset="2"/>
              <a:buChar char="Ø"/>
            </a:pPr>
            <a:r>
              <a:rPr lang="en-IN" sz="1600" dirty="0">
                <a:latin typeface="Calibri" panose="020F0502020204030204" pitchFamily="34" charset="0"/>
              </a:rPr>
              <a:t>Bootstrapped clustering of stores</a:t>
            </a:r>
          </a:p>
          <a:p>
            <a:pPr marL="285750" lvl="0" indent="-285750">
              <a:buClr>
                <a:schemeClr val="bg1"/>
              </a:buClr>
              <a:buFont typeface="Wingdings" pitchFamily="2" charset="2"/>
              <a:buChar char="Ø"/>
            </a:pPr>
            <a:r>
              <a:rPr lang="en-IN" sz="1600" dirty="0">
                <a:latin typeface="Calibri" panose="020F0502020204030204" pitchFamily="34" charset="0"/>
              </a:rPr>
              <a:t>Cluster evaluation </a:t>
            </a:r>
          </a:p>
          <a:p>
            <a:pPr marL="285750" lvl="0" indent="-285750">
              <a:buClr>
                <a:schemeClr val="bg1"/>
              </a:buClr>
              <a:buFont typeface="Wingdings" pitchFamily="2" charset="2"/>
              <a:buChar char="Ø"/>
            </a:pPr>
            <a:r>
              <a:rPr lang="en-IN" sz="1600" dirty="0">
                <a:latin typeface="Calibri" panose="020F0502020204030204" pitchFamily="34" charset="0"/>
              </a:rPr>
              <a:t>Mapping new stores to clusters</a:t>
            </a:r>
          </a:p>
          <a:p>
            <a:pPr marL="285750" lvl="0" indent="-285750">
              <a:buClr>
                <a:schemeClr val="bg1"/>
              </a:buClr>
              <a:buFont typeface="Wingdings" pitchFamily="2" charset="2"/>
              <a:buChar char="Ø"/>
            </a:pPr>
            <a:r>
              <a:rPr lang="en-IN" sz="1600" dirty="0">
                <a:latin typeface="Calibri" panose="020F0502020204030204" pitchFamily="34" charset="0"/>
              </a:rPr>
              <a:t>Forecast sales of clusters</a:t>
            </a:r>
          </a:p>
          <a:p>
            <a:pPr marL="285750" lvl="0" indent="-285750">
              <a:buClr>
                <a:schemeClr val="bg1"/>
              </a:buClr>
              <a:buFont typeface="Wingdings" pitchFamily="2" charset="2"/>
              <a:buChar char="Ø"/>
            </a:pPr>
            <a:endParaRPr lang="en-IN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390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22BBB-3D24-F843-9DCC-B900E330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415" y="376125"/>
            <a:ext cx="4442103" cy="572700"/>
          </a:xfrm>
        </p:spPr>
        <p:txBody>
          <a:bodyPr/>
          <a:lstStyle/>
          <a:p>
            <a:r>
              <a:rPr lang="en-US" dirty="0"/>
              <a:t>BOOTSTRAP OF TIME-SERIES DATA</a:t>
            </a:r>
          </a:p>
        </p:txBody>
      </p:sp>
      <p:sp>
        <p:nvSpPr>
          <p:cNvPr id="5" name="Google Shape;201;p36">
            <a:extLst>
              <a:ext uri="{FF2B5EF4-FFF2-40B4-BE49-F238E27FC236}">
                <a16:creationId xmlns:a16="http://schemas.microsoft.com/office/drawing/2014/main" id="{2DB3A3D2-54B9-4BE4-A513-1C0A42CE5217}"/>
              </a:ext>
            </a:extLst>
          </p:cNvPr>
          <p:cNvSpPr/>
          <p:nvPr/>
        </p:nvSpPr>
        <p:spPr>
          <a:xfrm>
            <a:off x="3885645" y="945961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6" name="Picture 5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ADDA8D10-9579-4D16-A3F2-8E4CBFF41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9" y="1297172"/>
            <a:ext cx="8054346" cy="347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488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MODEL EVALUATION</a:t>
            </a:r>
            <a:endParaRPr dirty="0"/>
          </a:p>
        </p:txBody>
      </p:sp>
      <p:sp>
        <p:nvSpPr>
          <p:cNvPr id="3" name="Google Shape;201;p36">
            <a:extLst>
              <a:ext uri="{FF2B5EF4-FFF2-40B4-BE49-F238E27FC236}">
                <a16:creationId xmlns:a16="http://schemas.microsoft.com/office/drawing/2014/main" id="{ABF78737-3A84-4332-9347-DB9E987EF385}"/>
              </a:ext>
            </a:extLst>
          </p:cNvPr>
          <p:cNvSpPr/>
          <p:nvPr/>
        </p:nvSpPr>
        <p:spPr>
          <a:xfrm>
            <a:off x="3885645" y="945961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7800EB8B-7DBE-45E9-A47A-E5214BA2C9B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550791"/>
                  </p:ext>
                </p:extLst>
              </p:nvPr>
            </p:nvGraphicFramePr>
            <p:xfrm>
              <a:off x="611189" y="1273397"/>
              <a:ext cx="3274456" cy="2575590"/>
            </p:xfrm>
            <a:graphic>
              <a:graphicData uri="http://schemas.openxmlformats.org/drawingml/2006/table">
                <a:tbl>
                  <a:tblPr firstRow="1" bandRow="1">
                    <a:tableStyleId>{E6417B7A-ACD4-4292-9A47-AC7DD8F0F19D}</a:tableStyleId>
                  </a:tblPr>
                  <a:tblGrid>
                    <a:gridCol w="851851">
                      <a:extLst>
                        <a:ext uri="{9D8B030D-6E8A-4147-A177-3AD203B41FA5}">
                          <a16:colId xmlns:a16="http://schemas.microsoft.com/office/drawing/2014/main" val="1828205877"/>
                        </a:ext>
                      </a:extLst>
                    </a:gridCol>
                    <a:gridCol w="785377">
                      <a:extLst>
                        <a:ext uri="{9D8B030D-6E8A-4147-A177-3AD203B41FA5}">
                          <a16:colId xmlns:a16="http://schemas.microsoft.com/office/drawing/2014/main" val="714312732"/>
                        </a:ext>
                      </a:extLst>
                    </a:gridCol>
                    <a:gridCol w="818614">
                      <a:extLst>
                        <a:ext uri="{9D8B030D-6E8A-4147-A177-3AD203B41FA5}">
                          <a16:colId xmlns:a16="http://schemas.microsoft.com/office/drawing/2014/main" val="3371099148"/>
                        </a:ext>
                      </a:extLst>
                    </a:gridCol>
                    <a:gridCol w="818614">
                      <a:extLst>
                        <a:ext uri="{9D8B030D-6E8A-4147-A177-3AD203B41FA5}">
                          <a16:colId xmlns:a16="http://schemas.microsoft.com/office/drawing/2014/main" val="2292921329"/>
                        </a:ext>
                      </a:extLst>
                    </a:gridCol>
                  </a:tblGrid>
                  <a:tr h="3530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0" i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Actual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0" i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Forecast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12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IN" sz="12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N" sz="1200" b="0" i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-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12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IN" sz="12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b>
                              </m:sSub>
                            </m:oMath>
                          </a14:m>
                          <a:endParaRPr lang="en-IN" sz="1200" b="0" i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IN" sz="1200" b="0" i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|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12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IN" sz="12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N" sz="1200" b="0" i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-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12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IN" sz="12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N" sz="1200" b="0" i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|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98777015"/>
                      </a:ext>
                    </a:extLst>
                  </a:tr>
                  <a:tr h="3530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0" i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0" i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0" i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0" i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28397044"/>
                      </a:ext>
                    </a:extLst>
                  </a:tr>
                  <a:tr h="3530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0" i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0" i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0" i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0" i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60148857"/>
                      </a:ext>
                    </a:extLst>
                  </a:tr>
                  <a:tr h="3530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0" i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0" i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0" i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0" i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38680733"/>
                      </a:ext>
                    </a:extLst>
                  </a:tr>
                  <a:tr h="3530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0" i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0" i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0" i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0" i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4592140"/>
                      </a:ext>
                    </a:extLst>
                  </a:tr>
                  <a:tr h="3530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0" i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0" i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60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0" i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0" i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02285661"/>
                      </a:ext>
                    </a:extLst>
                  </a:tr>
                  <a:tr h="3530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0" i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Total = 115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1200" b="0" i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1200" b="0" i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0" i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Total = 30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512885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7800EB8B-7DBE-45E9-A47A-E5214BA2C9B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550791"/>
                  </p:ext>
                </p:extLst>
              </p:nvPr>
            </p:nvGraphicFramePr>
            <p:xfrm>
              <a:off x="611189" y="1273397"/>
              <a:ext cx="3274456" cy="2575590"/>
            </p:xfrm>
            <a:graphic>
              <a:graphicData uri="http://schemas.openxmlformats.org/drawingml/2006/table">
                <a:tbl>
                  <a:tblPr firstRow="1" bandRow="1">
                    <a:tableStyleId>{E6417B7A-ACD4-4292-9A47-AC7DD8F0F19D}</a:tableStyleId>
                  </a:tblPr>
                  <a:tblGrid>
                    <a:gridCol w="851851">
                      <a:extLst>
                        <a:ext uri="{9D8B030D-6E8A-4147-A177-3AD203B41FA5}">
                          <a16:colId xmlns:a16="http://schemas.microsoft.com/office/drawing/2014/main" val="1828205877"/>
                        </a:ext>
                      </a:extLst>
                    </a:gridCol>
                    <a:gridCol w="785377">
                      <a:extLst>
                        <a:ext uri="{9D8B030D-6E8A-4147-A177-3AD203B41FA5}">
                          <a16:colId xmlns:a16="http://schemas.microsoft.com/office/drawing/2014/main" val="714312732"/>
                        </a:ext>
                      </a:extLst>
                    </a:gridCol>
                    <a:gridCol w="818614">
                      <a:extLst>
                        <a:ext uri="{9D8B030D-6E8A-4147-A177-3AD203B41FA5}">
                          <a16:colId xmlns:a16="http://schemas.microsoft.com/office/drawing/2014/main" val="3371099148"/>
                        </a:ext>
                      </a:extLst>
                    </a:gridCol>
                    <a:gridCol w="818614">
                      <a:extLst>
                        <a:ext uri="{9D8B030D-6E8A-4147-A177-3AD203B41FA5}">
                          <a16:colId xmlns:a16="http://schemas.microsoft.com/office/drawing/2014/main" val="2292921329"/>
                        </a:ext>
                      </a:extLst>
                    </a:gridCol>
                  </a:tblGrid>
                  <a:tr h="3530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0" i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Actual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0" i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Forecast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3571" r="-98462" b="-6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4688" t="-3571" b="-63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8777015"/>
                      </a:ext>
                    </a:extLst>
                  </a:tr>
                  <a:tr h="3530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0" i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0" i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0" i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0" i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28397044"/>
                      </a:ext>
                    </a:extLst>
                  </a:tr>
                  <a:tr h="3530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0" i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0" i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0" i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0" i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60148857"/>
                      </a:ext>
                    </a:extLst>
                  </a:tr>
                  <a:tr h="3530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0" i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0" i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0" i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0" i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38680733"/>
                      </a:ext>
                    </a:extLst>
                  </a:tr>
                  <a:tr h="3530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0" i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0" i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0" i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0" i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4592140"/>
                      </a:ext>
                    </a:extLst>
                  </a:tr>
                  <a:tr h="3530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0" i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0" i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60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0" i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0" i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0228566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0" i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Total = 115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1200" b="0" i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1200" b="0" i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0" i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Total = 30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512885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0230D0-9D8D-4450-9E94-92BFBEFBE388}"/>
                  </a:ext>
                </a:extLst>
              </p:cNvPr>
              <p:cNvSpPr/>
              <p:nvPr/>
            </p:nvSpPr>
            <p:spPr>
              <a:xfrm>
                <a:off x="1090152" y="3915534"/>
                <a:ext cx="3170952" cy="9516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MAPE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IN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r>
                      <a:rPr lang="en-IN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IN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a:rPr lang="en-IN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I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b="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b="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IN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b="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b="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b="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b="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den>
                    </m:f>
                    <m:r>
                      <a:rPr lang="en-IN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IN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 our example MAPE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IN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30</m:t>
                        </m:r>
                      </m:num>
                      <m:den>
                        <m:r>
                          <a:rPr lang="en-IN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115</m:t>
                        </m:r>
                      </m:den>
                    </m:f>
                  </m:oMath>
                </a14:m>
                <a:r>
                  <a:rPr lang="en-IN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= 0.052</a:t>
                </a:r>
              </a:p>
              <a:p>
                <a:r>
                  <a:rPr lang="en-IN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Accuracy = (1-MAPE)*100% =  94.8%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0230D0-9D8D-4450-9E94-92BFBEFBE3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152" y="3915534"/>
                <a:ext cx="3170952" cy="951671"/>
              </a:xfrm>
              <a:prstGeom prst="rect">
                <a:avLst/>
              </a:prstGeom>
              <a:blipFill>
                <a:blip r:embed="rId4"/>
                <a:stretch>
                  <a:fillRect l="-398" t="-5263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5A26449-23CB-473E-8785-253093542A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0927762"/>
              </p:ext>
            </p:extLst>
          </p:nvPr>
        </p:nvGraphicFramePr>
        <p:xfrm>
          <a:off x="4348716" y="1273397"/>
          <a:ext cx="4508204" cy="3245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6097398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7D5FB-2ED2-3F4C-89D9-1988F3703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 7521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B2F11660-A992-4480-889D-DEE25D111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21" y="948825"/>
            <a:ext cx="7907079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7776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7D5FB-2ED2-3F4C-89D9-1988F3703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 7848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BA9D4017-9608-4886-B7A8-747D90463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20" y="950914"/>
            <a:ext cx="7912580" cy="395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025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7D5FB-2ED2-3F4C-89D9-1988F3703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 7755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3D3B4AA7-11DF-4334-AB81-00E2CED2B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68" y="948825"/>
            <a:ext cx="7909932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83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7D5FB-2ED2-3F4C-89D9-1988F3703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 7910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8EAEA24-44B9-4F20-85E6-E557F5582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7" y="948825"/>
            <a:ext cx="7923213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6420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AA3EC-BD92-4C28-9B3C-156E71E9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0750" y="376125"/>
            <a:ext cx="3200400" cy="57270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2B9FD75-4BB6-4BE6-827D-BC1319E45A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4667123"/>
              </p:ext>
            </p:extLst>
          </p:nvPr>
        </p:nvGraphicFramePr>
        <p:xfrm>
          <a:off x="760044" y="1154149"/>
          <a:ext cx="3960812" cy="30788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8A88DF5-F5C4-4493-8037-0425B3B9CCFD}"/>
              </a:ext>
            </a:extLst>
          </p:cNvPr>
          <p:cNvSpPr txBox="1"/>
          <p:nvPr/>
        </p:nvSpPr>
        <p:spPr>
          <a:xfrm>
            <a:off x="5065931" y="1618418"/>
            <a:ext cx="331802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itchFamily="2" charset="2"/>
              <a:buChar char="Ø"/>
            </a:pP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solution delivers a maximum forecast accuracy over 90% for both  Store 7521 and Store 7848 in the test period 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Ø"/>
            </a:pP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However, the design fails for Store 7755 and 7910 where the maximum forecast accuracy is below 50% for both stores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Ø"/>
            </a:pP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Computing aggregation for each clusters needs further deep-dive to make solution more robust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36B677-4294-4B45-88AC-DEB32D5F6F2D}"/>
              </a:ext>
            </a:extLst>
          </p:cNvPr>
          <p:cNvSpPr/>
          <p:nvPr/>
        </p:nvSpPr>
        <p:spPr>
          <a:xfrm>
            <a:off x="2434856" y="2849525"/>
            <a:ext cx="839972" cy="1084521"/>
          </a:xfrm>
          <a:prstGeom prst="rect">
            <a:avLst/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Google Shape;201;p36">
            <a:extLst>
              <a:ext uri="{FF2B5EF4-FFF2-40B4-BE49-F238E27FC236}">
                <a16:creationId xmlns:a16="http://schemas.microsoft.com/office/drawing/2014/main" id="{3C088B9F-C85B-E747-8562-87F1B8862165}"/>
              </a:ext>
            </a:extLst>
          </p:cNvPr>
          <p:cNvSpPr/>
          <p:nvPr/>
        </p:nvSpPr>
        <p:spPr>
          <a:xfrm>
            <a:off x="3940509" y="945961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597404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 txBox="1">
            <a:spLocks noGrp="1"/>
          </p:cNvSpPr>
          <p:nvPr>
            <p:ph type="title"/>
          </p:nvPr>
        </p:nvSpPr>
        <p:spPr>
          <a:xfrm>
            <a:off x="2052084" y="376125"/>
            <a:ext cx="50504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DEPLOYMENT</a:t>
            </a:r>
            <a:endParaRPr dirty="0"/>
          </a:p>
        </p:txBody>
      </p:sp>
      <p:sp>
        <p:nvSpPr>
          <p:cNvPr id="3" name="Google Shape;201;p36">
            <a:extLst>
              <a:ext uri="{FF2B5EF4-FFF2-40B4-BE49-F238E27FC236}">
                <a16:creationId xmlns:a16="http://schemas.microsoft.com/office/drawing/2014/main" id="{ABF78737-3A84-4332-9347-DB9E987EF385}"/>
              </a:ext>
            </a:extLst>
          </p:cNvPr>
          <p:cNvSpPr/>
          <p:nvPr/>
        </p:nvSpPr>
        <p:spPr>
          <a:xfrm>
            <a:off x="3885645" y="945961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65D458D8-33EF-4FF7-BF42-E26F5C0A4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811" y="1430319"/>
            <a:ext cx="896508" cy="6946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9CE8D4-33E1-4BE7-9243-2720D53E10A5}"/>
              </a:ext>
            </a:extLst>
          </p:cNvPr>
          <p:cNvSpPr txBox="1"/>
          <p:nvPr/>
        </p:nvSpPr>
        <p:spPr>
          <a:xfrm>
            <a:off x="2482490" y="1579343"/>
            <a:ext cx="4540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itchFamily="2" charset="2"/>
              <a:buChar char="Ø"/>
            </a:pP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Code: The code is published on R and can be run with minimal human intervention and shared on Teams</a:t>
            </a:r>
          </a:p>
        </p:txBody>
      </p:sp>
      <p:pic>
        <p:nvPicPr>
          <p:cNvPr id="7" name="Picture 6" descr="A picture containing drawing, clock, table&#10;&#10;Description automatically generated">
            <a:extLst>
              <a:ext uri="{FF2B5EF4-FFF2-40B4-BE49-F238E27FC236}">
                <a16:creationId xmlns:a16="http://schemas.microsoft.com/office/drawing/2014/main" id="{4AEF2369-C37C-4F5F-A06C-A7131D75A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28" y="2371224"/>
            <a:ext cx="1746334" cy="12009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DD2AB6-61B9-46AD-AFC1-0BD5F4E1ABB9}"/>
              </a:ext>
            </a:extLst>
          </p:cNvPr>
          <p:cNvSpPr txBox="1"/>
          <p:nvPr/>
        </p:nvSpPr>
        <p:spPr>
          <a:xfrm>
            <a:off x="2482489" y="2733065"/>
            <a:ext cx="4421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itchFamily="2" charset="2"/>
              <a:buChar char="Ø"/>
            </a:pP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Dashboard: The Tableau dashboard is published on Tableau Public and can be accessed here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7F0BF42-36D4-4E7B-8BBD-3DE9E9790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49963" y="3726959"/>
            <a:ext cx="738664" cy="7386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541B61-5DD8-4222-BEFA-CADAEC446718}"/>
              </a:ext>
            </a:extLst>
          </p:cNvPr>
          <p:cNvSpPr txBox="1"/>
          <p:nvPr/>
        </p:nvSpPr>
        <p:spPr>
          <a:xfrm>
            <a:off x="2423053" y="3818399"/>
            <a:ext cx="45401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itchFamily="2" charset="2"/>
              <a:buChar char="Ø"/>
            </a:pP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Working paper: The detailed explanation of data used, all methodology used, modelling results are documented onto working paper and shared on Teams</a:t>
            </a:r>
          </a:p>
        </p:txBody>
      </p:sp>
    </p:spTree>
    <p:extLst>
      <p:ext uri="{BB962C8B-B14F-4D97-AF65-F5344CB8AC3E}">
        <p14:creationId xmlns:p14="http://schemas.microsoft.com/office/powerpoint/2010/main" val="38343103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/>
          <p:nvPr/>
        </p:nvSpPr>
        <p:spPr>
          <a:xfrm rot="1799484">
            <a:off x="1528374" y="1401493"/>
            <a:ext cx="2170764" cy="1880336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31"/>
          <p:cNvSpPr/>
          <p:nvPr/>
        </p:nvSpPr>
        <p:spPr>
          <a:xfrm rot="1799484">
            <a:off x="747324" y="1401493"/>
            <a:ext cx="2170764" cy="1880336"/>
          </a:xfrm>
          <a:prstGeom prst="hexagon">
            <a:avLst>
              <a:gd name="adj" fmla="val 29265"/>
              <a:gd name="vf" fmla="val 115470"/>
            </a:avLst>
          </a:prstGeom>
          <a:solidFill>
            <a:srgbClr val="C9A95E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31"/>
          <p:cNvSpPr txBox="1">
            <a:spLocks noGrp="1"/>
          </p:cNvSpPr>
          <p:nvPr>
            <p:ph type="title"/>
          </p:nvPr>
        </p:nvSpPr>
        <p:spPr>
          <a:xfrm>
            <a:off x="869146" y="1856861"/>
            <a:ext cx="1945200" cy="9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APPENDIX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2012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86;p34">
            <a:extLst>
              <a:ext uri="{FF2B5EF4-FFF2-40B4-BE49-F238E27FC236}">
                <a16:creationId xmlns:a16="http://schemas.microsoft.com/office/drawing/2014/main" id="{0475D85E-F2D4-45AF-890A-7DDB0A7134F7}"/>
              </a:ext>
            </a:extLst>
          </p:cNvPr>
          <p:cNvSpPr txBox="1">
            <a:spLocks/>
          </p:cNvSpPr>
          <p:nvPr/>
        </p:nvSpPr>
        <p:spPr>
          <a:xfrm>
            <a:off x="2654236" y="369001"/>
            <a:ext cx="382878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en-IN" dirty="0"/>
              <a:t>ABOUT ADVANCE AUTO PARTS</a:t>
            </a:r>
          </a:p>
        </p:txBody>
      </p:sp>
      <p:sp>
        <p:nvSpPr>
          <p:cNvPr id="28" name="Google Shape;192;p35">
            <a:extLst>
              <a:ext uri="{FF2B5EF4-FFF2-40B4-BE49-F238E27FC236}">
                <a16:creationId xmlns:a16="http://schemas.microsoft.com/office/drawing/2014/main" id="{4BBD5C00-338A-448A-B78D-FC790AD94B77}"/>
              </a:ext>
            </a:extLst>
          </p:cNvPr>
          <p:cNvSpPr txBox="1">
            <a:spLocks/>
          </p:cNvSpPr>
          <p:nvPr/>
        </p:nvSpPr>
        <p:spPr>
          <a:xfrm>
            <a:off x="1818167" y="2264361"/>
            <a:ext cx="5582093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en-IN" dirty="0"/>
              <a:t>Advance Auto Parts is one of the largest aftermarket automotive parts and accessories retailer in the US with over 5200 company owned stores</a:t>
            </a:r>
          </a:p>
          <a:p>
            <a:r>
              <a:rPr lang="en-IN" dirty="0"/>
              <a:t>One of the key challenge for AAP is to predict new stores sales accurately to maximize ROI</a:t>
            </a:r>
          </a:p>
        </p:txBody>
      </p:sp>
      <p:sp>
        <p:nvSpPr>
          <p:cNvPr id="4" name="Google Shape;169;p33">
            <a:extLst>
              <a:ext uri="{FF2B5EF4-FFF2-40B4-BE49-F238E27FC236}">
                <a16:creationId xmlns:a16="http://schemas.microsoft.com/office/drawing/2014/main" id="{7BDD4071-BD8E-4222-BB24-773801C6BC75}"/>
              </a:ext>
            </a:extLst>
          </p:cNvPr>
          <p:cNvSpPr/>
          <p:nvPr/>
        </p:nvSpPr>
        <p:spPr>
          <a:xfrm>
            <a:off x="3883225" y="103102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/>
          <p:nvPr/>
        </p:nvSpPr>
        <p:spPr>
          <a:xfrm rot="1799484">
            <a:off x="1528374" y="1401493"/>
            <a:ext cx="2170764" cy="1880336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31"/>
          <p:cNvSpPr/>
          <p:nvPr/>
        </p:nvSpPr>
        <p:spPr>
          <a:xfrm rot="1799484">
            <a:off x="747324" y="1401493"/>
            <a:ext cx="2170764" cy="1880336"/>
          </a:xfrm>
          <a:prstGeom prst="hexagon">
            <a:avLst>
              <a:gd name="adj" fmla="val 29265"/>
              <a:gd name="vf" fmla="val 115470"/>
            </a:avLst>
          </a:prstGeom>
          <a:solidFill>
            <a:srgbClr val="C9A95E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31"/>
          <p:cNvSpPr txBox="1">
            <a:spLocks noGrp="1"/>
          </p:cNvSpPr>
          <p:nvPr>
            <p:ph type="title"/>
          </p:nvPr>
        </p:nvSpPr>
        <p:spPr>
          <a:xfrm>
            <a:off x="869146" y="1856861"/>
            <a:ext cx="1945200" cy="9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</a:t>
            </a:r>
            <a:r>
              <a:rPr lang="en-IN" dirty="0"/>
              <a:t>ROJECT</a:t>
            </a:r>
            <a:r>
              <a:rPr lang="en" dirty="0">
                <a:solidFill>
                  <a:schemeClr val="lt1"/>
                </a:solidFill>
              </a:rPr>
              <a:t> OB</a:t>
            </a:r>
            <a:r>
              <a:rPr lang="en" dirty="0"/>
              <a:t>J</a:t>
            </a:r>
            <a:r>
              <a:rPr lang="en" dirty="0">
                <a:solidFill>
                  <a:schemeClr val="lt1"/>
                </a:solidFill>
              </a:rPr>
              <a:t>ECTIVE 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42" name="Google Shape;142;p31"/>
          <p:cNvSpPr txBox="1">
            <a:spLocks noGrp="1"/>
          </p:cNvSpPr>
          <p:nvPr>
            <p:ph type="ctrTitle" idx="2"/>
          </p:nvPr>
        </p:nvSpPr>
        <p:spPr>
          <a:xfrm>
            <a:off x="3999536" y="1678100"/>
            <a:ext cx="301517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FORECAST SALES OF NEW STORES</a:t>
            </a:r>
            <a:endParaRPr dirty="0"/>
          </a:p>
        </p:txBody>
      </p:sp>
      <p:sp>
        <p:nvSpPr>
          <p:cNvPr id="143" name="Google Shape;143;p31"/>
          <p:cNvSpPr txBox="1">
            <a:spLocks noGrp="1"/>
          </p:cNvSpPr>
          <p:nvPr>
            <p:ph type="subTitle" idx="1"/>
          </p:nvPr>
        </p:nvSpPr>
        <p:spPr>
          <a:xfrm>
            <a:off x="3999536" y="2136196"/>
            <a:ext cx="3745432" cy="11230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sz="1600" dirty="0">
                <a:latin typeface="Calibri" panose="020F0502020204030204" pitchFamily="34" charset="0"/>
              </a:rPr>
              <a:t>Forecast sales of new stores by analyzing sales history, demographics and characteristics of existing stores</a:t>
            </a:r>
          </a:p>
        </p:txBody>
      </p:sp>
    </p:spTree>
    <p:extLst>
      <p:ext uri="{BB962C8B-B14F-4D97-AF65-F5344CB8AC3E}">
        <p14:creationId xmlns:p14="http://schemas.microsoft.com/office/powerpoint/2010/main" val="10170708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D8103-0566-47C2-8CD4-1FC60D2B9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3338" y="368825"/>
            <a:ext cx="4780156" cy="627300"/>
          </a:xfrm>
        </p:spPr>
        <p:txBody>
          <a:bodyPr/>
          <a:lstStyle/>
          <a:p>
            <a:r>
              <a:rPr lang="en-US" dirty="0"/>
              <a:t>Data Exploration – Store 4811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0EAE03-01DB-4E23-9B6F-C3D99144F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9" y="1494264"/>
            <a:ext cx="3673101" cy="2828148"/>
          </a:xfrm>
          <a:prstGeom prst="rect">
            <a:avLst/>
          </a:prstGeo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CFFAD1C-22B3-4923-8563-931D7D2EF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892" y="1124197"/>
            <a:ext cx="5010849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193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D8103-0566-47C2-8CD4-1FC60D2B9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3338" y="368825"/>
            <a:ext cx="4780156" cy="627300"/>
          </a:xfrm>
        </p:spPr>
        <p:txBody>
          <a:bodyPr/>
          <a:lstStyle/>
          <a:p>
            <a:r>
              <a:rPr lang="en-US" dirty="0"/>
              <a:t>Why is Decomposition required?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BD6A28A-3F32-42ED-8A18-1FE15A113FFE}"/>
              </a:ext>
            </a:extLst>
          </p:cNvPr>
          <p:cNvSpPr/>
          <p:nvPr/>
        </p:nvSpPr>
        <p:spPr>
          <a:xfrm>
            <a:off x="405441" y="1122512"/>
            <a:ext cx="7664569" cy="914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285750" indent="-285750" algn="ctr">
              <a:buFont typeface="Wingdings"/>
              <a:buChar char="§"/>
            </a:pPr>
            <a:endParaRPr lang="en-GB" dirty="0">
              <a:cs typeface="Arial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03F5A8DB-2691-4974-A36C-C1269B579F04}"/>
              </a:ext>
            </a:extLst>
          </p:cNvPr>
          <p:cNvSpPr txBox="1"/>
          <p:nvPr/>
        </p:nvSpPr>
        <p:spPr>
          <a:xfrm>
            <a:off x="572039" y="1202846"/>
            <a:ext cx="7423029" cy="80021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Time series data is generally a combination of trend, seasonality, cyclicity and irregular components</a:t>
            </a:r>
          </a:p>
          <a:p>
            <a:r>
              <a:rPr lang="en-GB" dirty="0">
                <a:solidFill>
                  <a:schemeClr val="bg1"/>
                </a:solidFill>
              </a:rPr>
              <a:t>Before any time series forecasting we need to make sure our data is </a:t>
            </a:r>
            <a:r>
              <a:rPr lang="en-GB" sz="1800" b="1" dirty="0">
                <a:solidFill>
                  <a:schemeClr val="accent4">
                    <a:lumMod val="50000"/>
                  </a:schemeClr>
                </a:solidFill>
              </a:rPr>
              <a:t>stationary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0A02E20-5028-4E30-97DF-BC713B4FCBCF}"/>
              </a:ext>
            </a:extLst>
          </p:cNvPr>
          <p:cNvSpPr/>
          <p:nvPr/>
        </p:nvSpPr>
        <p:spPr>
          <a:xfrm>
            <a:off x="405441" y="2082201"/>
            <a:ext cx="7664569" cy="914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285750" indent="-285750" algn="ctr">
              <a:buFont typeface="Wingdings"/>
              <a:buChar char="§"/>
            </a:pPr>
            <a:endParaRPr lang="en-GB" dirty="0">
              <a:cs typeface="Arial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2C711C3A-E0BA-4B61-9E4C-221E89ECD459}"/>
              </a:ext>
            </a:extLst>
          </p:cNvPr>
          <p:cNvSpPr txBox="1"/>
          <p:nvPr/>
        </p:nvSpPr>
        <p:spPr>
          <a:xfrm>
            <a:off x="572039" y="2162535"/>
            <a:ext cx="6452558" cy="73866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But what is Stationary and why is it important?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A stationary data is one which has constant mean, constant variance and there is no covariance</a:t>
            </a:r>
          </a:p>
        </p:txBody>
      </p:sp>
      <p:pic>
        <p:nvPicPr>
          <p:cNvPr id="7" name="Picture 7" descr="A picture containing clock&#10;&#10;Description generated with very high confidence">
            <a:extLst>
              <a:ext uri="{FF2B5EF4-FFF2-40B4-BE49-F238E27FC236}">
                <a16:creationId xmlns:a16="http://schemas.microsoft.com/office/drawing/2014/main" id="{F4CEC380-CC66-4F34-9AA0-515E2C574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739" y="3354893"/>
            <a:ext cx="2355012" cy="1075555"/>
          </a:xfrm>
          <a:prstGeom prst="rect">
            <a:avLst/>
          </a:prstGeom>
        </p:spPr>
      </p:pic>
      <p:pic>
        <p:nvPicPr>
          <p:cNvPr id="9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668EF5B-3849-4666-8ADC-8D923BAA9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230" y="3351383"/>
            <a:ext cx="2236399" cy="1082575"/>
          </a:xfrm>
          <a:prstGeom prst="rect">
            <a:avLst/>
          </a:prstGeom>
        </p:spPr>
      </p:pic>
      <p:pic>
        <p:nvPicPr>
          <p:cNvPr id="11" name="Picture 11" descr="A picture containing clock&#10;&#10;Description generated with very high confidence">
            <a:extLst>
              <a:ext uri="{FF2B5EF4-FFF2-40B4-BE49-F238E27FC236}">
                <a16:creationId xmlns:a16="http://schemas.microsoft.com/office/drawing/2014/main" id="{DE4B0DE1-B8A5-44A6-B4B9-AE4725382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7541" y="3358609"/>
            <a:ext cx="2225616" cy="1057340"/>
          </a:xfrm>
          <a:prstGeom prst="rect">
            <a:avLst/>
          </a:prstGeom>
        </p:spPr>
      </p:pic>
      <p:sp>
        <p:nvSpPr>
          <p:cNvPr id="13" name="TextBox 1">
            <a:extLst>
              <a:ext uri="{FF2B5EF4-FFF2-40B4-BE49-F238E27FC236}">
                <a16:creationId xmlns:a16="http://schemas.microsoft.com/office/drawing/2014/main" id="{B2CE74B1-D7FF-4282-9F98-C9E8DC1E55EA}"/>
              </a:ext>
            </a:extLst>
          </p:cNvPr>
          <p:cNvSpPr txBox="1"/>
          <p:nvPr/>
        </p:nvSpPr>
        <p:spPr>
          <a:xfrm>
            <a:off x="679869" y="3035959"/>
            <a:ext cx="2387360" cy="318560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Constant Mean</a:t>
            </a:r>
          </a:p>
        </p:txBody>
      </p:sp>
      <p:sp>
        <p:nvSpPr>
          <p:cNvPr id="16" name="TextBox 1">
            <a:extLst>
              <a:ext uri="{FF2B5EF4-FFF2-40B4-BE49-F238E27FC236}">
                <a16:creationId xmlns:a16="http://schemas.microsoft.com/office/drawing/2014/main" id="{E7C4DC25-7015-4D35-8BF7-F858D20366D4}"/>
              </a:ext>
            </a:extLst>
          </p:cNvPr>
          <p:cNvSpPr txBox="1"/>
          <p:nvPr/>
        </p:nvSpPr>
        <p:spPr>
          <a:xfrm>
            <a:off x="3235444" y="3046742"/>
            <a:ext cx="2387360" cy="318560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Constant Variance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F509A524-DC00-43D8-A1A5-6EBA03A64713}"/>
              </a:ext>
            </a:extLst>
          </p:cNvPr>
          <p:cNvSpPr txBox="1"/>
          <p:nvPr/>
        </p:nvSpPr>
        <p:spPr>
          <a:xfrm>
            <a:off x="5693972" y="3046742"/>
            <a:ext cx="2387360" cy="318560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No Covariance</a:t>
            </a:r>
            <a:endParaRPr lang="en-US" dirty="0"/>
          </a:p>
        </p:txBody>
      </p:sp>
      <p:sp>
        <p:nvSpPr>
          <p:cNvPr id="18" name="TextBox 1">
            <a:extLst>
              <a:ext uri="{FF2B5EF4-FFF2-40B4-BE49-F238E27FC236}">
                <a16:creationId xmlns:a16="http://schemas.microsoft.com/office/drawing/2014/main" id="{56A35131-9023-4D8B-9DEB-2598C0B071C9}"/>
              </a:ext>
            </a:extLst>
          </p:cNvPr>
          <p:cNvSpPr txBox="1"/>
          <p:nvPr/>
        </p:nvSpPr>
        <p:spPr>
          <a:xfrm>
            <a:off x="572039" y="4556364"/>
            <a:ext cx="8091576" cy="58477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i="1" dirty="0">
                <a:solidFill>
                  <a:schemeClr val="accent3"/>
                </a:solidFill>
              </a:rPr>
              <a:t>This will help us better understand the time series and can be used to improve the forecast accuracy</a:t>
            </a:r>
            <a:endParaRPr lang="en-US" i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4209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D8103-0566-47C2-8CD4-1FC60D2B9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3338" y="368825"/>
            <a:ext cx="4780156" cy="627300"/>
          </a:xfrm>
        </p:spPr>
        <p:txBody>
          <a:bodyPr/>
          <a:lstStyle/>
          <a:p>
            <a:r>
              <a:rPr lang="en-US" dirty="0"/>
              <a:t>Decomposition chart for DIY</a:t>
            </a:r>
          </a:p>
        </p:txBody>
      </p:sp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C2E38677-9586-4B19-8009-FD0CE6428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296" y="1074876"/>
            <a:ext cx="6064369" cy="385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413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F491D-418E-2947-935B-73A33B241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2094" y="163015"/>
            <a:ext cx="4459809" cy="572700"/>
          </a:xfrm>
        </p:spPr>
        <p:txBody>
          <a:bodyPr/>
          <a:lstStyle/>
          <a:p>
            <a:r>
              <a:rPr lang="en-US" dirty="0"/>
              <a:t>Seasonality of DIY customers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5E23A950-6C6D-2C4E-993F-31088F177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216" y="735715"/>
            <a:ext cx="5532015" cy="400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8746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EF1D3-9F88-EC4B-B674-A24607BC4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0781" y="322859"/>
            <a:ext cx="4708433" cy="572700"/>
          </a:xfrm>
        </p:spPr>
        <p:txBody>
          <a:bodyPr/>
          <a:lstStyle/>
          <a:p>
            <a:r>
              <a:rPr lang="en-US" dirty="0"/>
              <a:t>Seasonality of DIFM customers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DDC8FC60-0CCD-D64E-A374-CC78D6943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851" y="1029876"/>
            <a:ext cx="5242292" cy="379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239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D8103-0566-47C2-8CD4-1FC60D2B9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3338" y="368825"/>
            <a:ext cx="4780156" cy="627300"/>
          </a:xfrm>
        </p:spPr>
        <p:txBody>
          <a:bodyPr/>
          <a:lstStyle/>
          <a:p>
            <a:r>
              <a:rPr lang="en-US" dirty="0"/>
              <a:t>Decomposition chart for Other</a:t>
            </a:r>
          </a:p>
        </p:txBody>
      </p:sp>
      <p:pic>
        <p:nvPicPr>
          <p:cNvPr id="3" name="Picture 4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2EADBC40-1244-4765-B6D2-F0A03E7E9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259" y="1047761"/>
            <a:ext cx="5967322" cy="382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1799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CA993-62CE-4719-9917-B8D9DA176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Seasonality for a Product (MPOG_ID = 162)</a:t>
            </a:r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2D57243B-333D-4BEE-B62C-33F10D167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599" y="1341478"/>
            <a:ext cx="4720801" cy="363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5784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CA993-62CE-4719-9917-B8D9DA176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0" y="390993"/>
            <a:ext cx="3200400" cy="572700"/>
          </a:xfrm>
        </p:spPr>
        <p:txBody>
          <a:bodyPr/>
          <a:lstStyle/>
          <a:p>
            <a:r>
              <a:rPr lang="en-US" dirty="0"/>
              <a:t>Product with highest Sales (MPOG_ID = 474)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E85A030-AB19-427E-BFBA-08B2D2795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233" y="1375317"/>
            <a:ext cx="4797433" cy="369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8594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CA993-62CE-4719-9917-B8D9DA176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359" y="368691"/>
            <a:ext cx="3383280" cy="572700"/>
          </a:xfrm>
        </p:spPr>
        <p:txBody>
          <a:bodyPr/>
          <a:lstStyle/>
          <a:p>
            <a:r>
              <a:rPr lang="en-US" dirty="0"/>
              <a:t>Product with most units sold (MPOG_ID = 144)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486CF69C-CE0D-4875-A834-83B9E37AE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750" y="1352246"/>
            <a:ext cx="4698497" cy="361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488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CA993-62CE-4719-9917-B8D9DA176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39" y="294349"/>
            <a:ext cx="4389120" cy="572700"/>
          </a:xfrm>
        </p:spPr>
        <p:txBody>
          <a:bodyPr/>
          <a:lstStyle/>
          <a:p>
            <a:r>
              <a:rPr lang="en-US" dirty="0"/>
              <a:t>Product with greatest AOV (Average Order Value) (MPOG_ID = 215)</a:t>
            </a:r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2D57243B-333D-4BEE-B62C-33F10D167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599" y="1341478"/>
            <a:ext cx="4720801" cy="363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75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86;p34">
            <a:extLst>
              <a:ext uri="{FF2B5EF4-FFF2-40B4-BE49-F238E27FC236}">
                <a16:creationId xmlns:a16="http://schemas.microsoft.com/office/drawing/2014/main" id="{0475D85E-F2D4-45AF-890A-7DDB0A7134F7}"/>
              </a:ext>
            </a:extLst>
          </p:cNvPr>
          <p:cNvSpPr txBox="1">
            <a:spLocks/>
          </p:cNvSpPr>
          <p:nvPr/>
        </p:nvSpPr>
        <p:spPr>
          <a:xfrm>
            <a:off x="2654236" y="369001"/>
            <a:ext cx="382878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en-IN" dirty="0"/>
              <a:t>BUSINESS BENEFITS</a:t>
            </a:r>
          </a:p>
        </p:txBody>
      </p:sp>
      <p:sp>
        <p:nvSpPr>
          <p:cNvPr id="4" name="Google Shape;169;p33">
            <a:extLst>
              <a:ext uri="{FF2B5EF4-FFF2-40B4-BE49-F238E27FC236}">
                <a16:creationId xmlns:a16="http://schemas.microsoft.com/office/drawing/2014/main" id="{66BE99C8-FA4D-4383-BE6E-996437E13DA6}"/>
              </a:ext>
            </a:extLst>
          </p:cNvPr>
          <p:cNvSpPr/>
          <p:nvPr/>
        </p:nvSpPr>
        <p:spPr>
          <a:xfrm>
            <a:off x="3883225" y="987480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Google Shape;192;p35">
            <a:extLst>
              <a:ext uri="{FF2B5EF4-FFF2-40B4-BE49-F238E27FC236}">
                <a16:creationId xmlns:a16="http://schemas.microsoft.com/office/drawing/2014/main" id="{9C887BD6-63AF-42AB-A731-ACB92ACB9971}"/>
              </a:ext>
            </a:extLst>
          </p:cNvPr>
          <p:cNvSpPr txBox="1">
            <a:spLocks/>
          </p:cNvSpPr>
          <p:nvPr/>
        </p:nvSpPr>
        <p:spPr>
          <a:xfrm>
            <a:off x="1598711" y="2246073"/>
            <a:ext cx="6173689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en-IN" sz="2500" dirty="0">
                <a:latin typeface="Calibri" panose="020F0502020204030204" pitchFamily="34" charset="0"/>
                <a:cs typeface="Calibri" panose="020F0502020204030204" pitchFamily="34" charset="0"/>
              </a:rPr>
              <a:t>Successful clustering and time series forecasting for Advanced Auto Parts translates to increased sales forecast accuracy for tagged new stores by more than </a:t>
            </a:r>
          </a:p>
          <a:p>
            <a:r>
              <a:rPr lang="en-IN" sz="3200" b="1" dirty="0">
                <a:solidFill>
                  <a:srgbClr val="DDB7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8%</a:t>
            </a:r>
            <a:r>
              <a:rPr lang="en-IN" sz="2500" dirty="0">
                <a:latin typeface="Calibri" panose="020F0502020204030204" pitchFamily="34" charset="0"/>
                <a:cs typeface="Calibri" panose="020F0502020204030204" pitchFamily="34" charset="0"/>
              </a:rPr>
              <a:t> over forecasting without clustering</a:t>
            </a:r>
          </a:p>
        </p:txBody>
      </p:sp>
    </p:spTree>
    <p:extLst>
      <p:ext uri="{BB962C8B-B14F-4D97-AF65-F5344CB8AC3E}">
        <p14:creationId xmlns:p14="http://schemas.microsoft.com/office/powerpoint/2010/main" val="23286501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E82661-377B-4491-89AC-8864441EECE0}"/>
              </a:ext>
            </a:extLst>
          </p:cNvPr>
          <p:cNvSpPr txBox="1"/>
          <p:nvPr/>
        </p:nvSpPr>
        <p:spPr>
          <a:xfrm>
            <a:off x="1445464" y="1353808"/>
            <a:ext cx="645255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2DAD92-7DCE-3A4E-BCA1-90F387744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34" y="1353808"/>
            <a:ext cx="1397797" cy="355439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BE7230D6-BA84-534D-9DCA-7A11B736E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525" y="230893"/>
            <a:ext cx="4894422" cy="627300"/>
          </a:xfrm>
        </p:spPr>
        <p:txBody>
          <a:bodyPr/>
          <a:lstStyle/>
          <a:p>
            <a:r>
              <a:rPr lang="en-US" dirty="0"/>
              <a:t>Gross sales and Quantities Sold</a:t>
            </a:r>
            <a:br>
              <a:rPr lang="en-US" dirty="0"/>
            </a:br>
            <a:r>
              <a:rPr lang="en-US" dirty="0"/>
              <a:t>by MPOG_ID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A1B422-21D7-8B46-8CE0-B3FB92CBB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279" y="1353808"/>
            <a:ext cx="1324428" cy="3554397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251A7C-7CB7-F545-9BF7-49B9ABC45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218" y="1353808"/>
            <a:ext cx="1324428" cy="3519150"/>
          </a:xfrm>
          <a:prstGeom prst="rect">
            <a:avLst/>
          </a:prstGeom>
        </p:spPr>
      </p:pic>
      <p:pic>
        <p:nvPicPr>
          <p:cNvPr id="14" name="Picture 1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0700080-660B-7841-88A7-194C41688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3335" y="1353808"/>
            <a:ext cx="1378636" cy="35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770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B64722-8F56-465E-BAE3-455A2A218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0068"/>
            <a:ext cx="9144000" cy="46077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9D6095-7144-4478-A9AD-B3D91C2AFEA0}"/>
              </a:ext>
            </a:extLst>
          </p:cNvPr>
          <p:cNvSpPr txBox="1"/>
          <p:nvPr/>
        </p:nvSpPr>
        <p:spPr>
          <a:xfrm>
            <a:off x="50006" y="-7144"/>
            <a:ext cx="2228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Cluster 1</a:t>
            </a:r>
          </a:p>
        </p:txBody>
      </p:sp>
    </p:spTree>
    <p:extLst>
      <p:ext uri="{BB962C8B-B14F-4D97-AF65-F5344CB8AC3E}">
        <p14:creationId xmlns:p14="http://schemas.microsoft.com/office/powerpoint/2010/main" val="24927174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9A8352-5B81-42C1-88EC-461CA33EA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5781"/>
            <a:ext cx="9144000" cy="46077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A2B99D-E837-491E-B2A9-DEE2FEADA169}"/>
              </a:ext>
            </a:extLst>
          </p:cNvPr>
          <p:cNvSpPr txBox="1"/>
          <p:nvPr/>
        </p:nvSpPr>
        <p:spPr>
          <a:xfrm>
            <a:off x="50006" y="-7144"/>
            <a:ext cx="2228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Cluster 3</a:t>
            </a:r>
          </a:p>
        </p:txBody>
      </p:sp>
    </p:spTree>
    <p:extLst>
      <p:ext uri="{BB962C8B-B14F-4D97-AF65-F5344CB8AC3E}">
        <p14:creationId xmlns:p14="http://schemas.microsoft.com/office/powerpoint/2010/main" val="5768973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9219BE-F728-4170-B651-5146BBB89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5781"/>
            <a:ext cx="9144000" cy="46077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888D2D-45A5-4DC4-8204-9AC1FA37E8F5}"/>
              </a:ext>
            </a:extLst>
          </p:cNvPr>
          <p:cNvSpPr txBox="1"/>
          <p:nvPr/>
        </p:nvSpPr>
        <p:spPr>
          <a:xfrm>
            <a:off x="50006" y="-7144"/>
            <a:ext cx="2228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Cluster 5</a:t>
            </a:r>
          </a:p>
        </p:txBody>
      </p:sp>
    </p:spTree>
    <p:extLst>
      <p:ext uri="{BB962C8B-B14F-4D97-AF65-F5344CB8AC3E}">
        <p14:creationId xmlns:p14="http://schemas.microsoft.com/office/powerpoint/2010/main" val="42580248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39CD50-D63D-4538-B7F8-61A5D6175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5781"/>
            <a:ext cx="9144000" cy="46077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6B943B-0ECA-4975-AC8E-729C578CA566}"/>
              </a:ext>
            </a:extLst>
          </p:cNvPr>
          <p:cNvSpPr txBox="1"/>
          <p:nvPr/>
        </p:nvSpPr>
        <p:spPr>
          <a:xfrm>
            <a:off x="50006" y="-7144"/>
            <a:ext cx="2228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Cluster 6</a:t>
            </a:r>
          </a:p>
        </p:txBody>
      </p:sp>
    </p:spTree>
    <p:extLst>
      <p:ext uri="{BB962C8B-B14F-4D97-AF65-F5344CB8AC3E}">
        <p14:creationId xmlns:p14="http://schemas.microsoft.com/office/powerpoint/2010/main" val="39254405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D9387A-F549-4D75-9464-EAF47A5D2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5781"/>
            <a:ext cx="9144000" cy="46077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CA8849-736E-4BD0-A030-D75B08FC7372}"/>
              </a:ext>
            </a:extLst>
          </p:cNvPr>
          <p:cNvSpPr txBox="1"/>
          <p:nvPr/>
        </p:nvSpPr>
        <p:spPr>
          <a:xfrm>
            <a:off x="50006" y="-7144"/>
            <a:ext cx="2228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Cluster 7</a:t>
            </a:r>
          </a:p>
        </p:txBody>
      </p:sp>
    </p:spTree>
    <p:extLst>
      <p:ext uri="{BB962C8B-B14F-4D97-AF65-F5344CB8AC3E}">
        <p14:creationId xmlns:p14="http://schemas.microsoft.com/office/powerpoint/2010/main" val="8968617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4933F-68ED-48F9-BC2E-3CA09CF63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D0562-227F-48B9-9786-EF668E975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12900" y="1305011"/>
            <a:ext cx="4718100" cy="1734900"/>
          </a:xfrm>
        </p:spPr>
        <p:txBody>
          <a:bodyPr/>
          <a:lstStyle/>
          <a:p>
            <a:pPr algn="l"/>
            <a:r>
              <a:rPr lang="en-US" dirty="0"/>
              <a:t>In order to forecast sales of a New Store, we can use the average sales of Similar Stores as a proxy for the forecast models</a:t>
            </a:r>
          </a:p>
          <a:p>
            <a:pPr algn="l"/>
            <a:r>
              <a:rPr lang="en-US" dirty="0"/>
              <a:t>Research suggest that different types of clustering can be used to map similar store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815524F-BD5E-46EB-AE0D-182C783974A5}"/>
              </a:ext>
            </a:extLst>
          </p:cNvPr>
          <p:cNvGraphicFramePr/>
          <p:nvPr/>
        </p:nvGraphicFramePr>
        <p:xfrm>
          <a:off x="1524000" y="2571750"/>
          <a:ext cx="6096000" cy="1673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17267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SOLUTION DESIGN - II</a:t>
            </a:r>
            <a:endParaRPr dirty="0"/>
          </a:p>
        </p:txBody>
      </p:sp>
      <p:sp>
        <p:nvSpPr>
          <p:cNvPr id="43" name="Google Shape;201;p36">
            <a:extLst>
              <a:ext uri="{FF2B5EF4-FFF2-40B4-BE49-F238E27FC236}">
                <a16:creationId xmlns:a16="http://schemas.microsoft.com/office/drawing/2014/main" id="{D8B4E74D-DA80-4201-8F77-1F2B9FAE8F25}"/>
              </a:ext>
            </a:extLst>
          </p:cNvPr>
          <p:cNvSpPr/>
          <p:nvPr/>
        </p:nvSpPr>
        <p:spPr>
          <a:xfrm>
            <a:off x="3885645" y="945961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Right Arrow 39">
            <a:extLst>
              <a:ext uri="{FF2B5EF4-FFF2-40B4-BE49-F238E27FC236}">
                <a16:creationId xmlns:a16="http://schemas.microsoft.com/office/drawing/2014/main" id="{008DFBE7-E520-4952-AF56-4E82851DEA9F}"/>
              </a:ext>
            </a:extLst>
          </p:cNvPr>
          <p:cNvSpPr/>
          <p:nvPr/>
        </p:nvSpPr>
        <p:spPr>
          <a:xfrm>
            <a:off x="921300" y="2356473"/>
            <a:ext cx="7137688" cy="1748727"/>
          </a:xfrm>
          <a:prstGeom prst="rightArrow">
            <a:avLst>
              <a:gd name="adj1" fmla="val 63748"/>
              <a:gd name="adj2" fmla="val 49509"/>
            </a:avLst>
          </a:prstGeom>
          <a:solidFill>
            <a:schemeClr val="bg2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</a:endParaRPr>
          </a:p>
        </p:txBody>
      </p:sp>
      <p:sp>
        <p:nvSpPr>
          <p:cNvPr id="62" name="Rounded Rectangle 40">
            <a:extLst>
              <a:ext uri="{FF2B5EF4-FFF2-40B4-BE49-F238E27FC236}">
                <a16:creationId xmlns:a16="http://schemas.microsoft.com/office/drawing/2014/main" id="{562586F1-8EB2-4988-8CB3-E03554FED2AD}"/>
              </a:ext>
            </a:extLst>
          </p:cNvPr>
          <p:cNvSpPr/>
          <p:nvPr/>
        </p:nvSpPr>
        <p:spPr>
          <a:xfrm>
            <a:off x="1047563" y="2935956"/>
            <a:ext cx="1014232" cy="612389"/>
          </a:xfrm>
          <a:prstGeom prst="roundRect">
            <a:avLst/>
          </a:prstGeom>
          <a:solidFill>
            <a:schemeClr val="accent1"/>
          </a:solidFill>
          <a:ln w="1905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</a:endParaRPr>
          </a:p>
        </p:txBody>
      </p:sp>
      <p:sp>
        <p:nvSpPr>
          <p:cNvPr id="63" name="Rounded Rectangle 41">
            <a:extLst>
              <a:ext uri="{FF2B5EF4-FFF2-40B4-BE49-F238E27FC236}">
                <a16:creationId xmlns:a16="http://schemas.microsoft.com/office/drawing/2014/main" id="{704801FD-BEFE-44AB-A797-24633C251ACB}"/>
              </a:ext>
            </a:extLst>
          </p:cNvPr>
          <p:cNvSpPr/>
          <p:nvPr/>
        </p:nvSpPr>
        <p:spPr>
          <a:xfrm>
            <a:off x="2603317" y="2935956"/>
            <a:ext cx="1017938" cy="625466"/>
          </a:xfrm>
          <a:prstGeom prst="roundRect">
            <a:avLst/>
          </a:prstGeom>
          <a:solidFill>
            <a:schemeClr val="accent1"/>
          </a:solidFill>
          <a:ln w="1905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</a:endParaRPr>
          </a:p>
        </p:txBody>
      </p:sp>
      <p:sp>
        <p:nvSpPr>
          <p:cNvPr id="64" name="Rounded Rectangle 42">
            <a:extLst>
              <a:ext uri="{FF2B5EF4-FFF2-40B4-BE49-F238E27FC236}">
                <a16:creationId xmlns:a16="http://schemas.microsoft.com/office/drawing/2014/main" id="{ED768149-F8A9-4B16-859F-6C293F4DA9AB}"/>
              </a:ext>
            </a:extLst>
          </p:cNvPr>
          <p:cNvSpPr/>
          <p:nvPr/>
        </p:nvSpPr>
        <p:spPr>
          <a:xfrm>
            <a:off x="4346159" y="2960048"/>
            <a:ext cx="936212" cy="612389"/>
          </a:xfrm>
          <a:prstGeom prst="roundRect">
            <a:avLst/>
          </a:prstGeom>
          <a:solidFill>
            <a:schemeClr val="accent1"/>
          </a:solidFill>
          <a:ln w="1905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</a:endParaRPr>
          </a:p>
        </p:txBody>
      </p:sp>
      <p:sp>
        <p:nvSpPr>
          <p:cNvPr id="65" name="Rounded Rectangle 43">
            <a:extLst>
              <a:ext uri="{FF2B5EF4-FFF2-40B4-BE49-F238E27FC236}">
                <a16:creationId xmlns:a16="http://schemas.microsoft.com/office/drawing/2014/main" id="{BD09C99D-F4BD-44BD-A376-EA38419B487D}"/>
              </a:ext>
            </a:extLst>
          </p:cNvPr>
          <p:cNvSpPr/>
          <p:nvPr/>
        </p:nvSpPr>
        <p:spPr>
          <a:xfrm>
            <a:off x="6066073" y="2960047"/>
            <a:ext cx="925100" cy="612390"/>
          </a:xfrm>
          <a:prstGeom prst="roundRect">
            <a:avLst/>
          </a:prstGeom>
          <a:solidFill>
            <a:schemeClr val="accent1"/>
          </a:solidFill>
          <a:ln w="1905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6D9131-FE5D-4911-BFEB-B5A87E90ADBD}"/>
              </a:ext>
            </a:extLst>
          </p:cNvPr>
          <p:cNvCxnSpPr/>
          <p:nvPr/>
        </p:nvCxnSpPr>
        <p:spPr>
          <a:xfrm rot="5400000" flipH="1" flipV="1">
            <a:off x="1159618" y="2356975"/>
            <a:ext cx="533399" cy="1852"/>
          </a:xfrm>
          <a:prstGeom prst="line">
            <a:avLst/>
          </a:prstGeom>
          <a:noFill/>
          <a:ln w="12700" cap="flat" cmpd="sng" algn="ctr">
            <a:solidFill>
              <a:srgbClr val="262626">
                <a:lumMod val="50000"/>
                <a:lumOff val="50000"/>
              </a:srgbClr>
            </a:solidFill>
            <a:prstDash val="sysDot"/>
            <a:headEnd type="oval" w="med" len="med"/>
            <a:tailEnd type="oval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3C48164-D640-4873-9B51-175111C6A380}"/>
              </a:ext>
            </a:extLst>
          </p:cNvPr>
          <p:cNvCxnSpPr/>
          <p:nvPr/>
        </p:nvCxnSpPr>
        <p:spPr>
          <a:xfrm rot="5400000" flipH="1" flipV="1">
            <a:off x="2846513" y="2356975"/>
            <a:ext cx="533399" cy="1852"/>
          </a:xfrm>
          <a:prstGeom prst="line">
            <a:avLst/>
          </a:prstGeom>
          <a:noFill/>
          <a:ln w="12700" cap="flat" cmpd="sng" algn="ctr">
            <a:solidFill>
              <a:srgbClr val="262626">
                <a:lumMod val="50000"/>
                <a:lumOff val="50000"/>
              </a:srgbClr>
            </a:solidFill>
            <a:prstDash val="sysDot"/>
            <a:headEnd type="oval" w="med" len="med"/>
            <a:tailEnd type="oval" w="med" len="med"/>
          </a:ln>
          <a:effectLst/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D841703-36EF-4884-AF8E-A887F372F244}"/>
              </a:ext>
            </a:extLst>
          </p:cNvPr>
          <p:cNvCxnSpPr/>
          <p:nvPr/>
        </p:nvCxnSpPr>
        <p:spPr>
          <a:xfrm rot="5400000" flipH="1" flipV="1">
            <a:off x="4533408" y="2356976"/>
            <a:ext cx="533399" cy="1852"/>
          </a:xfrm>
          <a:prstGeom prst="line">
            <a:avLst/>
          </a:prstGeom>
          <a:noFill/>
          <a:ln w="12700" cap="flat" cmpd="sng" algn="ctr">
            <a:solidFill>
              <a:srgbClr val="262626">
                <a:lumMod val="50000"/>
                <a:lumOff val="50000"/>
              </a:srgbClr>
            </a:solidFill>
            <a:prstDash val="sysDot"/>
            <a:headEnd type="oval" w="med" len="med"/>
            <a:tailEnd type="oval" w="med" len="med"/>
          </a:ln>
          <a:effectLst/>
        </p:spPr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30ECE91-5DD4-489C-B2C3-D81160A883F8}"/>
              </a:ext>
            </a:extLst>
          </p:cNvPr>
          <p:cNvCxnSpPr/>
          <p:nvPr/>
        </p:nvCxnSpPr>
        <p:spPr>
          <a:xfrm rot="5400000" flipH="1" flipV="1">
            <a:off x="6220303" y="2356976"/>
            <a:ext cx="533399" cy="1852"/>
          </a:xfrm>
          <a:prstGeom prst="line">
            <a:avLst/>
          </a:prstGeom>
          <a:noFill/>
          <a:ln w="12700" cap="flat" cmpd="sng" algn="ctr">
            <a:solidFill>
              <a:srgbClr val="262626">
                <a:lumMod val="50000"/>
                <a:lumOff val="50000"/>
              </a:srgbClr>
            </a:solidFill>
            <a:prstDash val="sysDot"/>
            <a:headEnd type="oval" w="med" len="med"/>
            <a:tailEnd type="oval" w="med" len="med"/>
          </a:ln>
          <a:effectLst/>
        </p:spPr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AC8AC3BC-5A28-458D-A783-E9C997CEA636}"/>
              </a:ext>
            </a:extLst>
          </p:cNvPr>
          <p:cNvSpPr/>
          <p:nvPr/>
        </p:nvSpPr>
        <p:spPr>
          <a:xfrm>
            <a:off x="1095090" y="3876516"/>
            <a:ext cx="726161" cy="2000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defTabSz="1031626"/>
            <a:r>
              <a:rPr lang="en-US" sz="13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Filter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122BDB3-2338-4430-8C7F-EEBFA6DE5D94}"/>
              </a:ext>
            </a:extLst>
          </p:cNvPr>
          <p:cNvSpPr>
            <a:spLocks noChangeAspect="1"/>
          </p:cNvSpPr>
          <p:nvPr/>
        </p:nvSpPr>
        <p:spPr>
          <a:xfrm>
            <a:off x="1116082" y="1436856"/>
            <a:ext cx="624639" cy="625161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</a:rPr>
              <a:t>01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8A23B74-DEC4-4E59-AC43-3DF2F940E5E9}"/>
              </a:ext>
            </a:extLst>
          </p:cNvPr>
          <p:cNvSpPr>
            <a:spLocks noChangeAspect="1"/>
          </p:cNvSpPr>
          <p:nvPr/>
        </p:nvSpPr>
        <p:spPr>
          <a:xfrm>
            <a:off x="2814813" y="1436401"/>
            <a:ext cx="615374" cy="615888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</a:rPr>
              <a:t>02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BB0F2F3-EB3E-4D98-B97F-EF9DC4AF93B4}"/>
              </a:ext>
            </a:extLst>
          </p:cNvPr>
          <p:cNvSpPr>
            <a:spLocks noChangeAspect="1"/>
          </p:cNvSpPr>
          <p:nvPr/>
        </p:nvSpPr>
        <p:spPr>
          <a:xfrm>
            <a:off x="4493876" y="1447984"/>
            <a:ext cx="613521" cy="614033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</a:rPr>
              <a:t>03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389D205-1AF0-4C4D-913E-574923A92D15}"/>
              </a:ext>
            </a:extLst>
          </p:cNvPr>
          <p:cNvSpPr>
            <a:spLocks noChangeAspect="1"/>
          </p:cNvSpPr>
          <p:nvPr/>
        </p:nvSpPr>
        <p:spPr>
          <a:xfrm>
            <a:off x="6185383" y="1449832"/>
            <a:ext cx="611668" cy="612179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</a:rPr>
              <a:t>04</a:t>
            </a: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DD88C2D6-8FD4-4383-AEA4-319FAA2D4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35127" y="2698933"/>
            <a:ext cx="548765" cy="614152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654AEDB-1DEA-408B-98E5-D907A92C9D6E}"/>
              </a:ext>
            </a:extLst>
          </p:cNvPr>
          <p:cNvSpPr txBox="1"/>
          <p:nvPr/>
        </p:nvSpPr>
        <p:spPr>
          <a:xfrm>
            <a:off x="432218" y="4127828"/>
            <a:ext cx="198634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defTabSz="1219170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Webdings" panose="05030102010509060703" pitchFamily="18" charset="2"/>
              <a:buChar char="4"/>
              <a:defRPr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Removed unnecessary columns from the data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CDD6971-15D5-4FDA-AFF0-99AEAEBBC127}"/>
              </a:ext>
            </a:extLst>
          </p:cNvPr>
          <p:cNvSpPr/>
          <p:nvPr/>
        </p:nvSpPr>
        <p:spPr>
          <a:xfrm>
            <a:off x="2603317" y="3893485"/>
            <a:ext cx="1144544" cy="2000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defTabSz="1031626"/>
            <a:r>
              <a:rPr lang="en-US" sz="13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Imputation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AD9DE3A-C43F-45CB-A72D-266BD4589710}"/>
              </a:ext>
            </a:extLst>
          </p:cNvPr>
          <p:cNvSpPr txBox="1"/>
          <p:nvPr/>
        </p:nvSpPr>
        <p:spPr>
          <a:xfrm>
            <a:off x="2295423" y="4171448"/>
            <a:ext cx="182175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defTabSz="1219170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Webdings" panose="05030102010509060703" pitchFamily="18" charset="2"/>
              <a:buChar char="4"/>
              <a:defRPr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Imputed missing values for columns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19A5918-4CD0-4B11-867B-940660279C31}"/>
              </a:ext>
            </a:extLst>
          </p:cNvPr>
          <p:cNvSpPr/>
          <p:nvPr/>
        </p:nvSpPr>
        <p:spPr>
          <a:xfrm>
            <a:off x="4253743" y="3876516"/>
            <a:ext cx="1306448" cy="2000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defTabSz="1031626"/>
            <a:r>
              <a:rPr lang="en-US" sz="13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Manipulation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5236213-CF2B-4EFF-8296-2F6B73140521}"/>
              </a:ext>
            </a:extLst>
          </p:cNvPr>
          <p:cNvSpPr/>
          <p:nvPr/>
        </p:nvSpPr>
        <p:spPr>
          <a:xfrm>
            <a:off x="5990014" y="3865238"/>
            <a:ext cx="1077218" cy="2000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defTabSz="1031626"/>
            <a:r>
              <a:rPr lang="en-US" sz="13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Wrangling</a:t>
            </a:r>
          </a:p>
        </p:txBody>
      </p:sp>
      <p:pic>
        <p:nvPicPr>
          <p:cNvPr id="81" name="Graphic 80">
            <a:extLst>
              <a:ext uri="{FF2B5EF4-FFF2-40B4-BE49-F238E27FC236}">
                <a16:creationId xmlns:a16="http://schemas.microsoft.com/office/drawing/2014/main" id="{2295033D-F341-48A9-86F3-83B62DFB22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93618" y="3044060"/>
            <a:ext cx="444367" cy="444367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92523E20-EB05-4023-93D8-0E20E2815F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3542" y="3006009"/>
            <a:ext cx="457779" cy="457779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18521D72-E1AD-40E8-B60F-55E16FFA7C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08577" y="3063867"/>
            <a:ext cx="446179" cy="446179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F3DC5C09-67B9-4016-9000-0DFB32FB0E8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17632" y="3007699"/>
            <a:ext cx="502347" cy="502347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21F394EC-776F-434B-AAAA-F99A10A2CA41}"/>
              </a:ext>
            </a:extLst>
          </p:cNvPr>
          <p:cNvSpPr/>
          <p:nvPr/>
        </p:nvSpPr>
        <p:spPr>
          <a:xfrm>
            <a:off x="141777" y="3126478"/>
            <a:ext cx="665247" cy="2000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defTabSz="1031626"/>
            <a:r>
              <a:rPr lang="en-US" sz="13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Raw Data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E08B6C1-AE47-4D53-877A-050BE1EFB2EE}"/>
              </a:ext>
            </a:extLst>
          </p:cNvPr>
          <p:cNvSpPr/>
          <p:nvPr/>
        </p:nvSpPr>
        <p:spPr>
          <a:xfrm>
            <a:off x="7978914" y="3410018"/>
            <a:ext cx="1061189" cy="2000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defTabSz="1031626"/>
            <a:r>
              <a:rPr lang="en-US" sz="13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Processed Data</a:t>
            </a:r>
          </a:p>
        </p:txBody>
      </p:sp>
    </p:spTree>
    <p:extLst>
      <p:ext uri="{BB962C8B-B14F-4D97-AF65-F5344CB8AC3E}">
        <p14:creationId xmlns:p14="http://schemas.microsoft.com/office/powerpoint/2010/main" val="4358524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 txBox="1">
            <a:spLocks noGrp="1"/>
          </p:cNvSpPr>
          <p:nvPr>
            <p:ph type="title"/>
          </p:nvPr>
        </p:nvSpPr>
        <p:spPr>
          <a:xfrm>
            <a:off x="2721935" y="376125"/>
            <a:ext cx="37213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SOLUTION DESIGN – FLOW I</a:t>
            </a:r>
            <a:endParaRPr dirty="0"/>
          </a:p>
        </p:txBody>
      </p:sp>
      <p:sp>
        <p:nvSpPr>
          <p:cNvPr id="43" name="Google Shape;201;p36">
            <a:extLst>
              <a:ext uri="{FF2B5EF4-FFF2-40B4-BE49-F238E27FC236}">
                <a16:creationId xmlns:a16="http://schemas.microsoft.com/office/drawing/2014/main" id="{D8B4E74D-DA80-4201-8F77-1F2B9FAE8F25}"/>
              </a:ext>
            </a:extLst>
          </p:cNvPr>
          <p:cNvSpPr/>
          <p:nvPr/>
        </p:nvSpPr>
        <p:spPr>
          <a:xfrm>
            <a:off x="3885645" y="945961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4" name="Picture 3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45534013-B897-494E-8D84-D8B85F2627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3" t="18391" r="853" b="2015"/>
          <a:stretch/>
        </p:blipFill>
        <p:spPr>
          <a:xfrm>
            <a:off x="1095153" y="1244010"/>
            <a:ext cx="7336466" cy="375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012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6E5B3F7-7E75-4B93-B33E-D79D8A7E4905}"/>
              </a:ext>
            </a:extLst>
          </p:cNvPr>
          <p:cNvSpPr/>
          <p:nvPr/>
        </p:nvSpPr>
        <p:spPr>
          <a:xfrm>
            <a:off x="940980" y="1562986"/>
            <a:ext cx="6756991" cy="914400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3" name="Google Shape;263;p39"/>
          <p:cNvSpPr txBox="1">
            <a:spLocks noGrp="1"/>
          </p:cNvSpPr>
          <p:nvPr>
            <p:ph type="title"/>
          </p:nvPr>
        </p:nvSpPr>
        <p:spPr>
          <a:xfrm>
            <a:off x="2721935" y="376125"/>
            <a:ext cx="37213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SOLUTION DESIGN – FLOW II</a:t>
            </a:r>
            <a:endParaRPr dirty="0"/>
          </a:p>
        </p:txBody>
      </p:sp>
      <p:sp>
        <p:nvSpPr>
          <p:cNvPr id="43" name="Google Shape;201;p36">
            <a:extLst>
              <a:ext uri="{FF2B5EF4-FFF2-40B4-BE49-F238E27FC236}">
                <a16:creationId xmlns:a16="http://schemas.microsoft.com/office/drawing/2014/main" id="{D8B4E74D-DA80-4201-8F77-1F2B9FAE8F25}"/>
              </a:ext>
            </a:extLst>
          </p:cNvPr>
          <p:cNvSpPr/>
          <p:nvPr/>
        </p:nvSpPr>
        <p:spPr>
          <a:xfrm>
            <a:off x="3885645" y="945961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AAEE3F6-5620-4288-8404-D4A246191107}"/>
              </a:ext>
            </a:extLst>
          </p:cNvPr>
          <p:cNvSpPr/>
          <p:nvPr/>
        </p:nvSpPr>
        <p:spPr>
          <a:xfrm>
            <a:off x="797442" y="1424761"/>
            <a:ext cx="1499191" cy="2764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Calibri" panose="020F0502020204030204" pitchFamily="34" charset="0"/>
              </a:rPr>
              <a:t>Train/Test split?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423F2-C5E4-4F28-A4A3-4B2018F9E2E3}"/>
              </a:ext>
            </a:extLst>
          </p:cNvPr>
          <p:cNvSpPr txBox="1"/>
          <p:nvPr/>
        </p:nvSpPr>
        <p:spPr>
          <a:xfrm>
            <a:off x="1201479" y="1679942"/>
            <a:ext cx="6305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bg1"/>
              </a:buClr>
              <a:buFont typeface="Webdings" panose="05030102010509060703" pitchFamily="18" charset="2"/>
              <a:buChar char=""/>
            </a:pPr>
            <a:r>
              <a:rPr lang="en-IN" sz="1200" dirty="0">
                <a:solidFill>
                  <a:schemeClr val="bg1"/>
                </a:solidFill>
                <a:latin typeface="Calibri" panose="020F0502020204030204" pitchFamily="34" charset="0"/>
              </a:rPr>
              <a:t>We have used </a:t>
            </a:r>
            <a:r>
              <a:rPr lang="en-IN" sz="1200" dirty="0" err="1">
                <a:solidFill>
                  <a:schemeClr val="bg1"/>
                </a:solidFill>
                <a:latin typeface="Calibri" panose="020F0502020204030204" pitchFamily="34" charset="0"/>
              </a:rPr>
              <a:t>Sales_history</a:t>
            </a:r>
            <a:r>
              <a:rPr lang="en-IN" sz="1200" dirty="0">
                <a:solidFill>
                  <a:schemeClr val="bg1"/>
                </a:solidFill>
                <a:latin typeface="Calibri" panose="020F0502020204030204" pitchFamily="34" charset="0"/>
              </a:rPr>
              <a:t> data combined with demographics data for our clustering exercise</a:t>
            </a:r>
          </a:p>
          <a:p>
            <a:pPr marL="171450" indent="-171450">
              <a:buClr>
                <a:schemeClr val="bg1"/>
              </a:buClr>
              <a:buFont typeface="Webdings" panose="05030102010509060703" pitchFamily="18" charset="2"/>
              <a:buChar char=""/>
            </a:pPr>
            <a:r>
              <a:rPr lang="en-IN" sz="1200" dirty="0">
                <a:solidFill>
                  <a:schemeClr val="bg1"/>
                </a:solidFill>
                <a:latin typeface="Calibri" panose="020F0502020204030204" pitchFamily="34" charset="0"/>
              </a:rPr>
              <a:t>We will use 75% of our data for training and 25% for testing to select the best performing model for both out-sample and in-sample data</a:t>
            </a:r>
          </a:p>
          <a:p>
            <a:pPr marL="171450" indent="-171450">
              <a:buClr>
                <a:schemeClr val="bg1"/>
              </a:buClr>
              <a:buFont typeface="Webdings" panose="05030102010509060703" pitchFamily="18" charset="2"/>
              <a:buChar char=""/>
            </a:pPr>
            <a:r>
              <a:rPr lang="en-IN" sz="1200" dirty="0">
                <a:solidFill>
                  <a:schemeClr val="bg1"/>
                </a:solidFill>
                <a:latin typeface="Calibri" panose="020F0502020204030204" pitchFamily="34" charset="0"/>
              </a:rPr>
              <a:t>Train-test split will help to avoid over-fitting by models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4591E40-A208-4FE4-B888-1C47B7BE0DD4}"/>
              </a:ext>
            </a:extLst>
          </p:cNvPr>
          <p:cNvSpPr/>
          <p:nvPr/>
        </p:nvSpPr>
        <p:spPr>
          <a:xfrm>
            <a:off x="940980" y="2769267"/>
            <a:ext cx="6756991" cy="914400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F7BA99C-2BD6-4ACC-AC59-8B960AEC2DF2}"/>
              </a:ext>
            </a:extLst>
          </p:cNvPr>
          <p:cNvSpPr/>
          <p:nvPr/>
        </p:nvSpPr>
        <p:spPr>
          <a:xfrm>
            <a:off x="797442" y="2631042"/>
            <a:ext cx="1499191" cy="2764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Calibri" panose="020F0502020204030204" pitchFamily="34" charset="0"/>
              </a:rPr>
              <a:t>Stat measure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3D22BF-CB92-4057-91D0-25056E4BED7F}"/>
              </a:ext>
            </a:extLst>
          </p:cNvPr>
          <p:cNvSpPr txBox="1"/>
          <p:nvPr/>
        </p:nvSpPr>
        <p:spPr>
          <a:xfrm>
            <a:off x="1201479" y="2886223"/>
            <a:ext cx="6305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bg1"/>
              </a:buClr>
              <a:buFont typeface="Webdings" panose="05030102010509060703" pitchFamily="18" charset="2"/>
              <a:buChar char=""/>
            </a:pPr>
            <a:r>
              <a:rPr lang="en-IN" sz="1200" dirty="0">
                <a:solidFill>
                  <a:schemeClr val="bg1"/>
                </a:solidFill>
                <a:latin typeface="Calibri" panose="020F0502020204030204" pitchFamily="34" charset="0"/>
              </a:rPr>
              <a:t>We will be using out-sample MAPE for selecting the best model for time series forecasting </a:t>
            </a:r>
          </a:p>
          <a:p>
            <a:pPr marL="171450" indent="-171450">
              <a:buClr>
                <a:schemeClr val="bg1"/>
              </a:buClr>
              <a:buFont typeface="Webdings" panose="05030102010509060703" pitchFamily="18" charset="2"/>
              <a:buChar char=""/>
            </a:pPr>
            <a:r>
              <a:rPr lang="en-IN" sz="1200" dirty="0">
                <a:solidFill>
                  <a:schemeClr val="bg1"/>
                </a:solidFill>
                <a:latin typeface="Calibri" panose="020F0502020204030204" pitchFamily="34" charset="0"/>
              </a:rPr>
              <a:t>We will compare the MAPE from our selected model against heuristic models(like MA models) and if they are more than 5% better then our model is successful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41DD3F2-E016-4365-99A4-572DA6134E03}"/>
              </a:ext>
            </a:extLst>
          </p:cNvPr>
          <p:cNvSpPr/>
          <p:nvPr/>
        </p:nvSpPr>
        <p:spPr>
          <a:xfrm>
            <a:off x="940980" y="3975548"/>
            <a:ext cx="6756991" cy="914400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AC77B16-0529-4927-AA33-CE4681C5D59A}"/>
              </a:ext>
            </a:extLst>
          </p:cNvPr>
          <p:cNvSpPr/>
          <p:nvPr/>
        </p:nvSpPr>
        <p:spPr>
          <a:xfrm>
            <a:off x="797442" y="3837323"/>
            <a:ext cx="1499191" cy="2764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Calibri" panose="020F0502020204030204" pitchFamily="34" charset="0"/>
              </a:rPr>
              <a:t>Stat measure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E6AB6C-36C6-4EBF-BCFC-8900D7C6213D}"/>
              </a:ext>
            </a:extLst>
          </p:cNvPr>
          <p:cNvSpPr txBox="1"/>
          <p:nvPr/>
        </p:nvSpPr>
        <p:spPr>
          <a:xfrm>
            <a:off x="1201479" y="4092504"/>
            <a:ext cx="6305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bg1"/>
              </a:buClr>
              <a:buFont typeface="Webdings" panose="05030102010509060703" pitchFamily="18" charset="2"/>
              <a:buChar char=""/>
            </a:pPr>
            <a:r>
              <a:rPr lang="en-IN" sz="1200" dirty="0">
                <a:solidFill>
                  <a:schemeClr val="bg1"/>
                </a:solidFill>
                <a:latin typeface="Calibri" panose="020F0502020204030204" pitchFamily="34" charset="0"/>
              </a:rPr>
              <a:t>We will be using K-mean and hierarchical clustering as it is easy to interpret and understand</a:t>
            </a:r>
          </a:p>
          <a:p>
            <a:pPr marL="171450" indent="-171450">
              <a:buClr>
                <a:schemeClr val="bg1"/>
              </a:buClr>
              <a:buFont typeface="Webdings" panose="05030102010509060703" pitchFamily="18" charset="2"/>
              <a:buChar char=""/>
            </a:pPr>
            <a:r>
              <a:rPr lang="en-IN" sz="1200" dirty="0">
                <a:solidFill>
                  <a:schemeClr val="bg1"/>
                </a:solidFill>
                <a:latin typeface="Calibri" panose="020F0502020204030204" pitchFamily="34" charset="0"/>
              </a:rPr>
              <a:t>For our univariate time-series forecasting we will be using ARIMA, ETS, HW and other heuristic model for their ease of interpretability and accuracy</a:t>
            </a:r>
          </a:p>
        </p:txBody>
      </p:sp>
    </p:spTree>
    <p:extLst>
      <p:ext uri="{BB962C8B-B14F-4D97-AF65-F5344CB8AC3E}">
        <p14:creationId xmlns:p14="http://schemas.microsoft.com/office/powerpoint/2010/main" val="240872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PROJECT DATA</a:t>
            </a:r>
            <a:endParaRPr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BF0DD008-E806-4B64-84BD-84A5406BB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594974"/>
              </p:ext>
            </p:extLst>
          </p:nvPr>
        </p:nvGraphicFramePr>
        <p:xfrm>
          <a:off x="251639" y="1240199"/>
          <a:ext cx="1477925" cy="2865120"/>
        </p:xfrm>
        <a:graphic>
          <a:graphicData uri="http://schemas.openxmlformats.org/drawingml/2006/table">
            <a:tbl>
              <a:tblPr firstRow="1" bandRow="1">
                <a:tableStyleId>{E6417B7A-ACD4-4292-9A47-AC7DD8F0F19D}</a:tableStyleId>
              </a:tblPr>
              <a:tblGrid>
                <a:gridCol w="1477925">
                  <a:extLst>
                    <a:ext uri="{9D8B030D-6E8A-4147-A177-3AD203B41FA5}">
                      <a16:colId xmlns:a16="http://schemas.microsoft.com/office/drawing/2014/main" val="2346180273"/>
                    </a:ext>
                  </a:extLst>
                </a:gridCol>
              </a:tblGrid>
              <a:tr h="22410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</a:rPr>
                        <a:t>Demographics</a:t>
                      </a:r>
                      <a:endParaRPr lang="en-IN" sz="1200" b="1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767382"/>
                  </a:ext>
                </a:extLst>
              </a:tr>
              <a:tr h="199200">
                <a:tc>
                  <a:txBody>
                    <a:bodyPr/>
                    <a:lstStyle/>
                    <a:p>
                      <a:r>
                        <a:rPr lang="en-US" sz="10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Store_Number</a:t>
                      </a:r>
                      <a:endParaRPr lang="en-IN" sz="100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830542"/>
                  </a:ext>
                </a:extLst>
              </a:tr>
              <a:tr h="19920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Arial"/>
                          <a:sym typeface="Arial"/>
                        </a:rPr>
                        <a:t>Area_Land</a:t>
                      </a:r>
                      <a:endParaRPr lang="en-IN" sz="10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052643"/>
                  </a:ext>
                </a:extLst>
              </a:tr>
              <a:tr h="19920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Arial"/>
                          <a:sym typeface="Arial"/>
                        </a:rPr>
                        <a:t>Area_Water</a:t>
                      </a:r>
                      <a:endParaRPr lang="en-IN" sz="10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666256"/>
                  </a:ext>
                </a:extLst>
              </a:tr>
              <a:tr h="19920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Arial"/>
                          <a:sym typeface="Arial"/>
                        </a:rPr>
                        <a:t>Pop_Male</a:t>
                      </a:r>
                      <a:endParaRPr lang="en-IN" sz="10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28551"/>
                  </a:ext>
                </a:extLst>
              </a:tr>
              <a:tr h="19920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Arial"/>
                          <a:sym typeface="Arial"/>
                        </a:rPr>
                        <a:t>Pop_Female</a:t>
                      </a:r>
                      <a:endParaRPr lang="en-IN" sz="10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948205"/>
                  </a:ext>
                </a:extLst>
              </a:tr>
              <a:tr h="19920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Arial"/>
                          <a:sym typeface="Arial"/>
                        </a:rPr>
                        <a:t>Age</a:t>
                      </a:r>
                      <a:endParaRPr lang="en-IN" sz="10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31082"/>
                  </a:ext>
                </a:extLst>
              </a:tr>
              <a:tr h="19920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Arial"/>
                          <a:sym typeface="Arial"/>
                        </a:rPr>
                        <a:t>…</a:t>
                      </a:r>
                      <a:endParaRPr lang="en-IN" sz="10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729243"/>
                  </a:ext>
                </a:extLst>
              </a:tr>
              <a:tr h="32370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Arial"/>
                          <a:sym typeface="Arial"/>
                        </a:rPr>
                        <a:t>Median_Household_Income</a:t>
                      </a:r>
                      <a:endParaRPr lang="en-IN" sz="10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061766"/>
                  </a:ext>
                </a:extLst>
              </a:tr>
              <a:tr h="19920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Arial"/>
                          <a:sym typeface="Arial"/>
                        </a:rPr>
                        <a:t>Establishments</a:t>
                      </a:r>
                      <a:endParaRPr lang="en-IN" sz="10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773518"/>
                  </a:ext>
                </a:extLst>
              </a:tr>
              <a:tr h="19920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Arial"/>
                          <a:sym typeface="Arial"/>
                        </a:rPr>
                        <a:t>Employees</a:t>
                      </a:r>
                      <a:endParaRPr lang="en-IN" sz="10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944682"/>
                  </a:ext>
                </a:extLst>
              </a:tr>
            </a:tbl>
          </a:graphicData>
        </a:graphic>
      </p:graphicFrame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98B70F58-E9F7-41D0-9A45-4F4F96FC5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005542"/>
              </p:ext>
            </p:extLst>
          </p:nvPr>
        </p:nvGraphicFramePr>
        <p:xfrm>
          <a:off x="2228691" y="1467812"/>
          <a:ext cx="1155406" cy="1981200"/>
        </p:xfrm>
        <a:graphic>
          <a:graphicData uri="http://schemas.openxmlformats.org/drawingml/2006/table">
            <a:tbl>
              <a:tblPr firstRow="1" bandRow="1">
                <a:tableStyleId>{E6417B7A-ACD4-4292-9A47-AC7DD8F0F19D}</a:tableStyleId>
              </a:tblPr>
              <a:tblGrid>
                <a:gridCol w="1155406">
                  <a:extLst>
                    <a:ext uri="{9D8B030D-6E8A-4147-A177-3AD203B41FA5}">
                      <a16:colId xmlns:a16="http://schemas.microsoft.com/office/drawing/2014/main" val="2346180273"/>
                    </a:ext>
                  </a:extLst>
                </a:gridCol>
              </a:tblGrid>
              <a:tr h="19623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</a:rPr>
                        <a:t>Sales History</a:t>
                      </a:r>
                      <a:endParaRPr lang="en-IN" sz="1200" b="1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767382"/>
                  </a:ext>
                </a:extLst>
              </a:tr>
              <a:tr h="174428">
                <a:tc>
                  <a:txBody>
                    <a:bodyPr/>
                    <a:lstStyle/>
                    <a:p>
                      <a:r>
                        <a:rPr lang="en-US" sz="10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Store_Number</a:t>
                      </a:r>
                      <a:endParaRPr lang="en-IN" sz="100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830542"/>
                  </a:ext>
                </a:extLst>
              </a:tr>
              <a:tr h="174428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Arial"/>
                          <a:sym typeface="Arial"/>
                        </a:rPr>
                        <a:t>Fiscal_Year</a:t>
                      </a:r>
                      <a:endParaRPr lang="en-IN" sz="10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052643"/>
                  </a:ext>
                </a:extLst>
              </a:tr>
              <a:tr h="174428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Arial"/>
                          <a:sym typeface="Arial"/>
                        </a:rPr>
                        <a:t>Fiscal_Period</a:t>
                      </a:r>
                      <a:endParaRPr lang="en-IN" sz="10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666256"/>
                  </a:ext>
                </a:extLst>
              </a:tr>
              <a:tr h="174428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Arial"/>
                          <a:sym typeface="Arial"/>
                        </a:rPr>
                        <a:t>MPOG_ID</a:t>
                      </a:r>
                      <a:endParaRPr lang="en-IN" sz="10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28551"/>
                  </a:ext>
                </a:extLst>
              </a:tr>
              <a:tr h="174428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Arial"/>
                          <a:sym typeface="Arial"/>
                        </a:rPr>
                        <a:t>Customer_Type</a:t>
                      </a:r>
                      <a:endParaRPr lang="en-IN" sz="10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948205"/>
                  </a:ext>
                </a:extLst>
              </a:tr>
              <a:tr h="174428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Arial"/>
                          <a:sym typeface="Arial"/>
                        </a:rPr>
                        <a:t>Sum(</a:t>
                      </a:r>
                      <a:r>
                        <a:rPr lang="en-US" sz="1000" b="0" i="0" u="none" strike="noStrike" cap="none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Arial"/>
                          <a:sym typeface="Arial"/>
                        </a:rPr>
                        <a:t>Qty_Sold</a:t>
                      </a:r>
                      <a:r>
                        <a:rPr lang="en-US" sz="10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Arial"/>
                          <a:sym typeface="Arial"/>
                        </a:rPr>
                        <a:t>)</a:t>
                      </a:r>
                      <a:endParaRPr lang="en-IN" sz="10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31082"/>
                  </a:ext>
                </a:extLst>
              </a:tr>
              <a:tr h="174428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Arial"/>
                          <a:sym typeface="Arial"/>
                        </a:rPr>
                        <a:t>Sum(</a:t>
                      </a:r>
                      <a:r>
                        <a:rPr lang="en-US" sz="1000" b="0" i="0" u="none" strike="noStrike" cap="none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Arial"/>
                          <a:sym typeface="Arial"/>
                        </a:rPr>
                        <a:t>Gross_Sales</a:t>
                      </a:r>
                      <a:r>
                        <a:rPr lang="en-US" sz="10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Arial"/>
                          <a:sym typeface="Arial"/>
                        </a:rPr>
                        <a:t>)</a:t>
                      </a:r>
                      <a:endParaRPr lang="en-IN" sz="10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729243"/>
                  </a:ext>
                </a:extLst>
              </a:tr>
            </a:tbl>
          </a:graphicData>
        </a:graphic>
      </p:graphicFrame>
      <p:graphicFrame>
        <p:nvGraphicFramePr>
          <p:cNvPr id="7" name="Table 2">
            <a:extLst>
              <a:ext uri="{FF2B5EF4-FFF2-40B4-BE49-F238E27FC236}">
                <a16:creationId xmlns:a16="http://schemas.microsoft.com/office/drawing/2014/main" id="{6BF6A85F-EDA7-4F94-B950-6BD19A95D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605839"/>
              </p:ext>
            </p:extLst>
          </p:nvPr>
        </p:nvGraphicFramePr>
        <p:xfrm>
          <a:off x="5927578" y="1467812"/>
          <a:ext cx="1279452" cy="2225040"/>
        </p:xfrm>
        <a:graphic>
          <a:graphicData uri="http://schemas.openxmlformats.org/drawingml/2006/table">
            <a:tbl>
              <a:tblPr firstRow="1" bandRow="1">
                <a:tableStyleId>{E6417B7A-ACD4-4292-9A47-AC7DD8F0F19D}</a:tableStyleId>
              </a:tblPr>
              <a:tblGrid>
                <a:gridCol w="1279452">
                  <a:extLst>
                    <a:ext uri="{9D8B030D-6E8A-4147-A177-3AD203B41FA5}">
                      <a16:colId xmlns:a16="http://schemas.microsoft.com/office/drawing/2014/main" val="2346180273"/>
                    </a:ext>
                  </a:extLst>
                </a:gridCol>
              </a:tblGrid>
              <a:tr h="31087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</a:rPr>
                        <a:t>VIO_Store_Number_Aces</a:t>
                      </a:r>
                      <a:endParaRPr lang="en-IN" sz="1200" b="1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767382"/>
                  </a:ext>
                </a:extLst>
              </a:tr>
              <a:tr h="165800">
                <a:tc>
                  <a:txBody>
                    <a:bodyPr/>
                    <a:lstStyle/>
                    <a:p>
                      <a:r>
                        <a:rPr lang="en-US" sz="10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Store_Number</a:t>
                      </a:r>
                      <a:endParaRPr lang="en-IN" sz="100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830542"/>
                  </a:ext>
                </a:extLst>
              </a:tr>
              <a:tr h="16580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Arial"/>
                          <a:sym typeface="Arial"/>
                        </a:rPr>
                        <a:t>Base_vehicle_ID</a:t>
                      </a:r>
                      <a:endParaRPr lang="en-IN" sz="10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052643"/>
                  </a:ext>
                </a:extLst>
              </a:tr>
              <a:tr h="16580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Arial"/>
                          <a:sym typeface="Arial"/>
                        </a:rPr>
                        <a:t>Vehicle_Count</a:t>
                      </a:r>
                      <a:endParaRPr lang="en-IN" sz="10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28551"/>
                  </a:ext>
                </a:extLst>
              </a:tr>
              <a:tr h="269425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Arial"/>
                          <a:sym typeface="Arial"/>
                        </a:rPr>
                        <a:t>Unadjusted_Vehicle_Count</a:t>
                      </a:r>
                      <a:endParaRPr lang="en-IN" sz="10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948205"/>
                  </a:ext>
                </a:extLst>
              </a:tr>
              <a:tr h="16580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Arial"/>
                          <a:sym typeface="Arial"/>
                        </a:rPr>
                        <a:t>Vehicle_Count_PY</a:t>
                      </a:r>
                      <a:endParaRPr lang="en-IN" sz="10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31082"/>
                  </a:ext>
                </a:extLst>
              </a:tr>
              <a:tr h="269425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Arial"/>
                          <a:sym typeface="Arial"/>
                        </a:rPr>
                        <a:t>Unadjusted_Vehicle_Count_PY</a:t>
                      </a:r>
                      <a:endParaRPr lang="en-IN" sz="10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729243"/>
                  </a:ext>
                </a:extLst>
              </a:tr>
            </a:tbl>
          </a:graphicData>
        </a:graphic>
      </p:graphicFrame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31FE8D5A-8882-42BF-A79B-5EDF8AD4C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616725"/>
              </p:ext>
            </p:extLst>
          </p:nvPr>
        </p:nvGraphicFramePr>
        <p:xfrm>
          <a:off x="7612910" y="1105662"/>
          <a:ext cx="1279451" cy="3688080"/>
        </p:xfrm>
        <a:graphic>
          <a:graphicData uri="http://schemas.openxmlformats.org/drawingml/2006/table">
            <a:tbl>
              <a:tblPr firstRow="1" bandRow="1">
                <a:tableStyleId>{E6417B7A-ACD4-4292-9A47-AC7DD8F0F19D}</a:tableStyleId>
              </a:tblPr>
              <a:tblGrid>
                <a:gridCol w="1279451">
                  <a:extLst>
                    <a:ext uri="{9D8B030D-6E8A-4147-A177-3AD203B41FA5}">
                      <a16:colId xmlns:a16="http://schemas.microsoft.com/office/drawing/2014/main" val="2346180273"/>
                    </a:ext>
                  </a:extLst>
                </a:gridCol>
              </a:tblGrid>
              <a:tr h="20597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</a:rPr>
                        <a:t>Store Detail</a:t>
                      </a:r>
                      <a:endParaRPr lang="en-IN" sz="1200" b="1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767382"/>
                  </a:ext>
                </a:extLst>
              </a:tr>
              <a:tr h="183092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Type</a:t>
                      </a:r>
                      <a:endParaRPr lang="en-IN" sz="100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830542"/>
                  </a:ext>
                </a:extLst>
              </a:tr>
              <a:tr h="183092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Arial"/>
                          <a:sym typeface="Arial"/>
                        </a:rPr>
                        <a:t>Store_Number</a:t>
                      </a:r>
                      <a:endParaRPr lang="en-IN" sz="10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052643"/>
                  </a:ext>
                </a:extLst>
              </a:tr>
              <a:tr h="183092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Arial"/>
                          <a:sym typeface="Arial"/>
                        </a:rPr>
                        <a:t>DMA</a:t>
                      </a:r>
                      <a:endParaRPr lang="en-IN" sz="10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28551"/>
                  </a:ext>
                </a:extLst>
              </a:tr>
              <a:tr h="183092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Arial"/>
                          <a:sym typeface="Arial"/>
                        </a:rPr>
                        <a:t>City</a:t>
                      </a:r>
                      <a:endParaRPr lang="en-IN" sz="10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948205"/>
                  </a:ext>
                </a:extLst>
              </a:tr>
              <a:tr h="183092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Arial"/>
                          <a:sym typeface="Arial"/>
                        </a:rPr>
                        <a:t>State</a:t>
                      </a:r>
                      <a:endParaRPr lang="en-IN" sz="10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31082"/>
                  </a:ext>
                </a:extLst>
              </a:tr>
              <a:tr h="183092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Arial"/>
                          <a:sym typeface="Arial"/>
                        </a:rPr>
                        <a:t>Total </a:t>
                      </a:r>
                      <a:r>
                        <a:rPr lang="en-US" sz="1000" b="0" i="0" u="none" strike="noStrike" cap="none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Arial"/>
                          <a:sym typeface="Arial"/>
                        </a:rPr>
                        <a:t>aap</a:t>
                      </a:r>
                      <a:r>
                        <a:rPr lang="en-US" sz="10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Arial"/>
                          <a:sym typeface="Arial"/>
                        </a:rPr>
                        <a:t>cq</a:t>
                      </a:r>
                      <a:r>
                        <a:rPr lang="en-US" sz="10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Arial"/>
                          <a:sym typeface="Arial"/>
                        </a:rPr>
                        <a:t> units</a:t>
                      </a:r>
                      <a:endParaRPr lang="en-IN" sz="10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729243"/>
                  </a:ext>
                </a:extLst>
              </a:tr>
              <a:tr h="183092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Arial"/>
                          <a:sym typeface="Arial"/>
                        </a:rPr>
                        <a:t>Total failure units</a:t>
                      </a:r>
                      <a:endParaRPr lang="en-IN" sz="10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119368"/>
                  </a:ext>
                </a:extLst>
              </a:tr>
              <a:tr h="183092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Arial"/>
                          <a:sym typeface="Arial"/>
                        </a:rPr>
                        <a:t>Total market share</a:t>
                      </a:r>
                      <a:endParaRPr lang="en-IN" sz="10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353563"/>
                  </a:ext>
                </a:extLst>
              </a:tr>
              <a:tr h="183092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Arial"/>
                          <a:sym typeface="Arial"/>
                        </a:rPr>
                        <a:t>DIY </a:t>
                      </a:r>
                      <a:r>
                        <a:rPr lang="en-US" sz="1000" b="0" i="0" u="none" strike="noStrike" cap="none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Arial"/>
                          <a:sym typeface="Arial"/>
                        </a:rPr>
                        <a:t>aap</a:t>
                      </a:r>
                      <a:r>
                        <a:rPr lang="en-US" sz="10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Arial"/>
                          <a:sym typeface="Arial"/>
                        </a:rPr>
                        <a:t>cq</a:t>
                      </a:r>
                      <a:r>
                        <a:rPr lang="en-US" sz="10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Arial"/>
                          <a:sym typeface="Arial"/>
                        </a:rPr>
                        <a:t> units</a:t>
                      </a:r>
                      <a:endParaRPr lang="en-IN" sz="10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3683759"/>
                  </a:ext>
                </a:extLst>
              </a:tr>
              <a:tr h="183092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Arial"/>
                          <a:sym typeface="Arial"/>
                        </a:rPr>
                        <a:t>DIY failure units</a:t>
                      </a:r>
                      <a:endParaRPr lang="en-IN" sz="10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954502"/>
                  </a:ext>
                </a:extLst>
              </a:tr>
              <a:tr h="183092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Arial"/>
                          <a:sym typeface="Arial"/>
                        </a:rPr>
                        <a:t>DIY market share</a:t>
                      </a:r>
                      <a:endParaRPr lang="en-IN" sz="10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450396"/>
                  </a:ext>
                </a:extLst>
              </a:tr>
              <a:tr h="183092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Arial"/>
                          <a:sym typeface="Arial"/>
                        </a:rPr>
                        <a:t>DIFM </a:t>
                      </a:r>
                      <a:r>
                        <a:rPr lang="en-US" sz="1000" b="0" i="0" u="none" strike="noStrike" cap="none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Arial"/>
                          <a:sym typeface="Arial"/>
                        </a:rPr>
                        <a:t>aap</a:t>
                      </a:r>
                      <a:r>
                        <a:rPr lang="en-US" sz="10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Arial"/>
                          <a:sym typeface="Arial"/>
                        </a:rPr>
                        <a:t>cq</a:t>
                      </a:r>
                      <a:r>
                        <a:rPr lang="en-US" sz="10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Arial"/>
                          <a:sym typeface="Arial"/>
                        </a:rPr>
                        <a:t> units</a:t>
                      </a:r>
                      <a:endParaRPr lang="en-IN" sz="10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170036"/>
                  </a:ext>
                </a:extLst>
              </a:tr>
              <a:tr h="183092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Arial"/>
                          <a:sym typeface="Arial"/>
                        </a:rPr>
                        <a:t>DIFM failure units</a:t>
                      </a:r>
                      <a:endParaRPr lang="en-IN" sz="10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0761270"/>
                  </a:ext>
                </a:extLst>
              </a:tr>
              <a:tr h="183092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Arial"/>
                          <a:sym typeface="Arial"/>
                        </a:rPr>
                        <a:t>DIFM market share</a:t>
                      </a:r>
                      <a:endParaRPr lang="en-IN" sz="10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379569"/>
                  </a:ext>
                </a:extLst>
              </a:tr>
            </a:tbl>
          </a:graphicData>
        </a:graphic>
      </p:graphicFrame>
      <p:graphicFrame>
        <p:nvGraphicFramePr>
          <p:cNvPr id="9" name="Table 2">
            <a:extLst>
              <a:ext uri="{FF2B5EF4-FFF2-40B4-BE49-F238E27FC236}">
                <a16:creationId xmlns:a16="http://schemas.microsoft.com/office/drawing/2014/main" id="{78A85E49-6CBF-45BA-9A5D-96AB06677A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658877"/>
              </p:ext>
            </p:extLst>
          </p:nvPr>
        </p:nvGraphicFramePr>
        <p:xfrm>
          <a:off x="4195857" y="1687830"/>
          <a:ext cx="1477925" cy="2468880"/>
        </p:xfrm>
        <a:graphic>
          <a:graphicData uri="http://schemas.openxmlformats.org/drawingml/2006/table">
            <a:tbl>
              <a:tblPr firstRow="1" bandRow="1">
                <a:tableStyleId>{E6417B7A-ACD4-4292-9A47-AC7DD8F0F19D}</a:tableStyleId>
              </a:tblPr>
              <a:tblGrid>
                <a:gridCol w="1477925">
                  <a:extLst>
                    <a:ext uri="{9D8B030D-6E8A-4147-A177-3AD203B41FA5}">
                      <a16:colId xmlns:a16="http://schemas.microsoft.com/office/drawing/2014/main" val="2346180273"/>
                    </a:ext>
                  </a:extLst>
                </a:gridCol>
              </a:tblGrid>
              <a:tr h="22410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</a:rPr>
                        <a:t>SKU Aces</a:t>
                      </a:r>
                      <a:endParaRPr lang="en-IN" sz="1200" b="1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767382"/>
                  </a:ext>
                </a:extLst>
              </a:tr>
              <a:tr h="199200">
                <a:tc>
                  <a:txBody>
                    <a:bodyPr/>
                    <a:lstStyle/>
                    <a:p>
                      <a:r>
                        <a:rPr lang="en-US" sz="10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MFG_Code</a:t>
                      </a:r>
                      <a:endParaRPr lang="en-IN" sz="100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830542"/>
                  </a:ext>
                </a:extLst>
              </a:tr>
              <a:tr h="19920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Arial"/>
                          <a:sym typeface="Arial"/>
                        </a:rPr>
                        <a:t>MFG_Part_Number</a:t>
                      </a:r>
                      <a:endParaRPr lang="en-IN" sz="10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052643"/>
                  </a:ext>
                </a:extLst>
              </a:tr>
              <a:tr h="19920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Arial"/>
                          <a:sym typeface="Arial"/>
                        </a:rPr>
                        <a:t>SKU_Number</a:t>
                      </a:r>
                      <a:endParaRPr lang="en-IN" sz="10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666256"/>
                  </a:ext>
                </a:extLst>
              </a:tr>
              <a:tr h="19920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Arial"/>
                          <a:sym typeface="Arial"/>
                        </a:rPr>
                        <a:t>MPOG_ID</a:t>
                      </a:r>
                      <a:endParaRPr lang="en-IN" sz="10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28551"/>
                  </a:ext>
                </a:extLst>
              </a:tr>
              <a:tr h="19920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Arial"/>
                          <a:sym typeface="Arial"/>
                        </a:rPr>
                        <a:t>Base_Vehicle_ID</a:t>
                      </a:r>
                      <a:endParaRPr lang="en-IN" sz="10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948205"/>
                  </a:ext>
                </a:extLst>
              </a:tr>
              <a:tr h="19920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Arial"/>
                          <a:sym typeface="Arial"/>
                        </a:rPr>
                        <a:t>Model_Year</a:t>
                      </a:r>
                      <a:endParaRPr lang="en-IN" sz="10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31082"/>
                  </a:ext>
                </a:extLst>
              </a:tr>
              <a:tr h="19920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Arial"/>
                          <a:sym typeface="Arial"/>
                        </a:rPr>
                        <a:t>Make</a:t>
                      </a:r>
                      <a:endParaRPr lang="en-IN" sz="10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729243"/>
                  </a:ext>
                </a:extLst>
              </a:tr>
              <a:tr h="19920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Arial"/>
                          <a:sym typeface="Arial"/>
                        </a:rPr>
                        <a:t>Model</a:t>
                      </a:r>
                      <a:endParaRPr lang="en-IN" sz="10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455968"/>
                  </a:ext>
                </a:extLst>
              </a:tr>
              <a:tr h="19920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Arial"/>
                          <a:sym typeface="Arial"/>
                        </a:rPr>
                        <a:t>Min_Aap</a:t>
                      </a:r>
                      <a:endParaRPr lang="en-IN" sz="10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301185"/>
                  </a:ext>
                </a:extLst>
              </a:tr>
            </a:tbl>
          </a:graphicData>
        </a:graphic>
      </p:graphicFrame>
      <p:graphicFrame>
        <p:nvGraphicFramePr>
          <p:cNvPr id="10" name="Table 2">
            <a:extLst>
              <a:ext uri="{FF2B5EF4-FFF2-40B4-BE49-F238E27FC236}">
                <a16:creationId xmlns:a16="http://schemas.microsoft.com/office/drawing/2014/main" id="{E571404C-2F35-4885-B7E3-5D8A08ECA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288809"/>
              </p:ext>
            </p:extLst>
          </p:nvPr>
        </p:nvGraphicFramePr>
        <p:xfrm>
          <a:off x="2135444" y="3808413"/>
          <a:ext cx="1477925" cy="1249680"/>
        </p:xfrm>
        <a:graphic>
          <a:graphicData uri="http://schemas.openxmlformats.org/drawingml/2006/table">
            <a:tbl>
              <a:tblPr firstRow="1" bandRow="1">
                <a:tableStyleId>{E6417B7A-ACD4-4292-9A47-AC7DD8F0F19D}</a:tableStyleId>
              </a:tblPr>
              <a:tblGrid>
                <a:gridCol w="1477925">
                  <a:extLst>
                    <a:ext uri="{9D8B030D-6E8A-4147-A177-3AD203B41FA5}">
                      <a16:colId xmlns:a16="http://schemas.microsoft.com/office/drawing/2014/main" val="2346180273"/>
                    </a:ext>
                  </a:extLst>
                </a:gridCol>
              </a:tblGrid>
              <a:tr h="22410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</a:rPr>
                        <a:t>VIO_Sector_ID</a:t>
                      </a:r>
                      <a:endParaRPr lang="en-IN" sz="1200" b="1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767382"/>
                  </a:ext>
                </a:extLst>
              </a:tr>
              <a:tr h="199200">
                <a:tc>
                  <a:txBody>
                    <a:bodyPr/>
                    <a:lstStyle/>
                    <a:p>
                      <a:r>
                        <a:rPr lang="en-US" sz="10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Sector_ID</a:t>
                      </a:r>
                      <a:endParaRPr lang="en-IN" sz="100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830542"/>
                  </a:ext>
                </a:extLst>
              </a:tr>
              <a:tr h="19920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Arial"/>
                          <a:sym typeface="Arial"/>
                        </a:rPr>
                        <a:t>Base_Vehicle_ID</a:t>
                      </a:r>
                      <a:endParaRPr lang="en-IN" sz="10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052643"/>
                  </a:ext>
                </a:extLst>
              </a:tr>
              <a:tr h="19920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Arial"/>
                          <a:sym typeface="Arial"/>
                        </a:rPr>
                        <a:t>Vehicle_count</a:t>
                      </a:r>
                      <a:endParaRPr lang="en-IN" sz="10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666256"/>
                  </a:ext>
                </a:extLst>
              </a:tr>
              <a:tr h="19920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Arial"/>
                          <a:sym typeface="Arial"/>
                        </a:rPr>
                        <a:t>Vehicle_count_PY</a:t>
                      </a:r>
                      <a:endParaRPr lang="en-IN" sz="10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28551"/>
                  </a:ext>
                </a:extLst>
              </a:tr>
            </a:tbl>
          </a:graphicData>
        </a:graphic>
      </p:graphicFrame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EEBF9E99-31DE-44C0-B813-6F7B3421388D}"/>
              </a:ext>
            </a:extLst>
          </p:cNvPr>
          <p:cNvCxnSpPr/>
          <p:nvPr/>
        </p:nvCxnSpPr>
        <p:spPr>
          <a:xfrm>
            <a:off x="1729564" y="1687830"/>
            <a:ext cx="499127" cy="18881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9AD8E6C-B720-47B8-A76C-90B92021C7C6}"/>
              </a:ext>
            </a:extLst>
          </p:cNvPr>
          <p:cNvGrpSpPr/>
          <p:nvPr/>
        </p:nvGrpSpPr>
        <p:grpSpPr>
          <a:xfrm>
            <a:off x="3624002" y="3067492"/>
            <a:ext cx="571855" cy="1365762"/>
            <a:chOff x="3624002" y="2838892"/>
            <a:chExt cx="571855" cy="1365762"/>
          </a:xfrm>
        </p:grpSpPr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2A09EB81-8070-410A-B1AE-CAFBE04303A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182375" y="3493171"/>
              <a:ext cx="1153110" cy="269856"/>
            </a:xfrm>
            <a:prstGeom prst="bentConnector3">
              <a:avLst>
                <a:gd name="adj1" fmla="val -71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552F002B-E6AE-4D35-AA0B-9D89484806C5}"/>
                </a:ext>
              </a:extLst>
            </p:cNvPr>
            <p:cNvCxnSpPr/>
            <p:nvPr/>
          </p:nvCxnSpPr>
          <p:spPr>
            <a:xfrm rot="10800000" flipV="1">
              <a:off x="3893859" y="2838892"/>
              <a:ext cx="301998" cy="212651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7A6F264E-3C2B-4A65-B2DD-4EC105725284}"/>
              </a:ext>
            </a:extLst>
          </p:cNvPr>
          <p:cNvCxnSpPr/>
          <p:nvPr/>
        </p:nvCxnSpPr>
        <p:spPr>
          <a:xfrm flipV="1">
            <a:off x="3613369" y="2344480"/>
            <a:ext cx="2314209" cy="2099407"/>
          </a:xfrm>
          <a:prstGeom prst="bentConnector3">
            <a:avLst>
              <a:gd name="adj1" fmla="val 9502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FC2126D5-4592-46B7-98B0-A407F14B8943}"/>
              </a:ext>
            </a:extLst>
          </p:cNvPr>
          <p:cNvCxnSpPr/>
          <p:nvPr/>
        </p:nvCxnSpPr>
        <p:spPr>
          <a:xfrm flipV="1">
            <a:off x="1977656" y="1224725"/>
            <a:ext cx="5401339" cy="463105"/>
          </a:xfrm>
          <a:prstGeom prst="bentConnector3">
            <a:avLst>
              <a:gd name="adj1" fmla="val 19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9242A6D2-C9BC-40A3-B129-4799E5E6EE07}"/>
              </a:ext>
            </a:extLst>
          </p:cNvPr>
          <p:cNvCxnSpPr/>
          <p:nvPr/>
        </p:nvCxnSpPr>
        <p:spPr>
          <a:xfrm rot="16200000" flipH="1">
            <a:off x="7272137" y="1347056"/>
            <a:ext cx="447631" cy="233915"/>
          </a:xfrm>
          <a:prstGeom prst="bentConnector3">
            <a:avLst>
              <a:gd name="adj1" fmla="val 1022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63806D6E-A889-4494-83E5-598FCF6BCD38}"/>
              </a:ext>
            </a:extLst>
          </p:cNvPr>
          <p:cNvCxnSpPr/>
          <p:nvPr/>
        </p:nvCxnSpPr>
        <p:spPr>
          <a:xfrm rot="5400000">
            <a:off x="7102911" y="1781315"/>
            <a:ext cx="369571" cy="182598"/>
          </a:xfrm>
          <a:prstGeom prst="bentConnector3">
            <a:avLst>
              <a:gd name="adj1" fmla="val 10178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169;p33">
            <a:extLst>
              <a:ext uri="{FF2B5EF4-FFF2-40B4-BE49-F238E27FC236}">
                <a16:creationId xmlns:a16="http://schemas.microsoft.com/office/drawing/2014/main" id="{EB3200AC-C7C9-AB48-BB0C-26794FC07DD6}"/>
              </a:ext>
            </a:extLst>
          </p:cNvPr>
          <p:cNvSpPr/>
          <p:nvPr/>
        </p:nvSpPr>
        <p:spPr>
          <a:xfrm>
            <a:off x="3893859" y="882932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91D0696-77EB-49FF-9E0C-BD6A422D6844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5603358" y="1692639"/>
            <a:ext cx="464271" cy="799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D31F8BB-3D15-4B66-8451-8A242931F30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603358" y="3416014"/>
            <a:ext cx="464271" cy="726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Google Shape;263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MODELING</a:t>
            </a:r>
            <a:endParaRPr dirty="0"/>
          </a:p>
        </p:txBody>
      </p:sp>
      <p:sp>
        <p:nvSpPr>
          <p:cNvPr id="3" name="Google Shape;201;p36">
            <a:extLst>
              <a:ext uri="{FF2B5EF4-FFF2-40B4-BE49-F238E27FC236}">
                <a16:creationId xmlns:a16="http://schemas.microsoft.com/office/drawing/2014/main" id="{ABF78737-3A84-4332-9347-DB9E987EF385}"/>
              </a:ext>
            </a:extLst>
          </p:cNvPr>
          <p:cNvSpPr/>
          <p:nvPr/>
        </p:nvSpPr>
        <p:spPr>
          <a:xfrm>
            <a:off x="3885645" y="945961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FBBE9E9-E844-4F9E-872A-95546FCC60EE}"/>
              </a:ext>
            </a:extLst>
          </p:cNvPr>
          <p:cNvGraphicFramePr/>
          <p:nvPr/>
        </p:nvGraphicFramePr>
        <p:xfrm>
          <a:off x="2915970" y="1760173"/>
          <a:ext cx="3048000" cy="2437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2E85CFC-7C46-454D-8E2C-42FA384152D5}"/>
              </a:ext>
            </a:extLst>
          </p:cNvPr>
          <p:cNvSpPr/>
          <p:nvPr/>
        </p:nvSpPr>
        <p:spPr>
          <a:xfrm>
            <a:off x="6067629" y="1272867"/>
            <a:ext cx="2477386" cy="8395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000" dirty="0">
                <a:latin typeface="Calibri" panose="020F0502020204030204" pitchFamily="34" charset="0"/>
              </a:rPr>
              <a:t>Classification of new stores to existing store types using features like demographics, inventory, product types, etc. to accurately predict their sales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6EDBE44-BA38-4D4C-B9A3-FF54CC628F7B}"/>
              </a:ext>
            </a:extLst>
          </p:cNvPr>
          <p:cNvSpPr/>
          <p:nvPr/>
        </p:nvSpPr>
        <p:spPr>
          <a:xfrm>
            <a:off x="5938249" y="1154149"/>
            <a:ext cx="1868698" cy="19271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Calibri" panose="020F0502020204030204" pitchFamily="34" charset="0"/>
              </a:rPr>
              <a:t>Clustering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22F35C0-83AE-4168-9670-DF7C4CE7D370}"/>
              </a:ext>
            </a:extLst>
          </p:cNvPr>
          <p:cNvSpPr/>
          <p:nvPr/>
        </p:nvSpPr>
        <p:spPr>
          <a:xfrm>
            <a:off x="6422031" y="2497956"/>
            <a:ext cx="2477386" cy="8395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000" dirty="0">
                <a:latin typeface="Calibri" panose="020F0502020204030204" pitchFamily="34" charset="0"/>
              </a:rPr>
              <a:t>Supervised learning to forecast store sales using sales history implementing advanced time series forecasting techniques like ARIMA, ETS, HW etc.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698F3A6-2159-4AA6-AE4A-D6B52E2EA461}"/>
              </a:ext>
            </a:extLst>
          </p:cNvPr>
          <p:cNvSpPr/>
          <p:nvPr/>
        </p:nvSpPr>
        <p:spPr>
          <a:xfrm>
            <a:off x="6292651" y="2379238"/>
            <a:ext cx="1868698" cy="19271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Calibri" panose="020F0502020204030204" pitchFamily="34" charset="0"/>
              </a:rPr>
              <a:t>Time series forecasting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1E8E326-A66B-4096-AA4B-9356F4CD8D1F}"/>
              </a:ext>
            </a:extLst>
          </p:cNvPr>
          <p:cNvSpPr/>
          <p:nvPr/>
        </p:nvSpPr>
        <p:spPr>
          <a:xfrm>
            <a:off x="438584" y="1855866"/>
            <a:ext cx="2477386" cy="839543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Calibri" panose="020F0502020204030204" pitchFamily="34" charset="0"/>
              </a:rPr>
              <a:t>Is my decision to open a new store in a specific location right?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0E0F085-DAA0-4D70-8AE4-096D4CC52324}"/>
              </a:ext>
            </a:extLst>
          </p:cNvPr>
          <p:cNvSpPr/>
          <p:nvPr/>
        </p:nvSpPr>
        <p:spPr>
          <a:xfrm>
            <a:off x="438584" y="3152767"/>
            <a:ext cx="2477386" cy="839543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Calibri" panose="020F0502020204030204" pitchFamily="34" charset="0"/>
              </a:rPr>
              <a:t>What inventory should I sustain for these stores to maximize ROI and minimize loss?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139E6A3-E5C8-4EA1-A1F6-65625D5230D0}"/>
              </a:ext>
            </a:extLst>
          </p:cNvPr>
          <p:cNvSpPr/>
          <p:nvPr/>
        </p:nvSpPr>
        <p:spPr>
          <a:xfrm>
            <a:off x="6067629" y="3723045"/>
            <a:ext cx="2477386" cy="8395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Clr>
                <a:schemeClr val="bg1"/>
              </a:buClr>
              <a:buFont typeface="Webdings" panose="05030102010509060703" pitchFamily="18" charset="2"/>
              <a:buChar char=""/>
            </a:pPr>
            <a:r>
              <a:rPr lang="en-IN" sz="1000" dirty="0">
                <a:latin typeface="Calibri" panose="020F0502020204030204" pitchFamily="34" charset="0"/>
              </a:rPr>
              <a:t>Train/test and K-fold cross validation</a:t>
            </a:r>
          </a:p>
          <a:p>
            <a:pPr marL="171450" indent="-171450">
              <a:buClr>
                <a:schemeClr val="bg1"/>
              </a:buClr>
              <a:buFont typeface="Webdings" panose="05030102010509060703" pitchFamily="18" charset="2"/>
              <a:buChar char=""/>
            </a:pPr>
            <a:r>
              <a:rPr lang="en-IN" sz="1000" dirty="0">
                <a:latin typeface="Calibri" panose="020F0502020204030204" pitchFamily="34" charset="0"/>
              </a:rPr>
              <a:t>Use standard model evaluation measures like MAE, MSE, RMSE, adjusted R-squared, etc.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04EEC32-226B-4B88-8699-131CD8B5AC66}"/>
              </a:ext>
            </a:extLst>
          </p:cNvPr>
          <p:cNvSpPr/>
          <p:nvPr/>
        </p:nvSpPr>
        <p:spPr>
          <a:xfrm>
            <a:off x="5938249" y="3604327"/>
            <a:ext cx="1868698" cy="19271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Calibri" panose="020F0502020204030204" pitchFamily="34" charset="0"/>
              </a:rPr>
              <a:t>Validation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8080E0-3327-4F26-AA50-2E958137F801}"/>
              </a:ext>
            </a:extLst>
          </p:cNvPr>
          <p:cNvCxnSpPr/>
          <p:nvPr/>
        </p:nvCxnSpPr>
        <p:spPr>
          <a:xfrm>
            <a:off x="2915970" y="2251757"/>
            <a:ext cx="390756" cy="319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3F2D500-8018-4EAD-BAC9-D172C55FBE37}"/>
              </a:ext>
            </a:extLst>
          </p:cNvPr>
          <p:cNvCxnSpPr>
            <a:stCxn id="15" idx="3"/>
          </p:cNvCxnSpPr>
          <p:nvPr/>
        </p:nvCxnSpPr>
        <p:spPr>
          <a:xfrm flipV="1">
            <a:off x="2915970" y="3301433"/>
            <a:ext cx="354402" cy="271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3AF3C47-4F8B-4ACC-AE14-770BE11C1A41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5959742" y="2917728"/>
            <a:ext cx="462289" cy="6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4347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B9FC7-4900-234E-8734-C41CFF69E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11" y="350764"/>
            <a:ext cx="2045309" cy="786920"/>
          </a:xfrm>
        </p:spPr>
        <p:txBody>
          <a:bodyPr/>
          <a:lstStyle/>
          <a:p>
            <a:r>
              <a:rPr lang="en-US" sz="4000" dirty="0"/>
              <a:t>Approach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D58C5B-76C7-384F-A1E1-1965B5AA478E}"/>
              </a:ext>
            </a:extLst>
          </p:cNvPr>
          <p:cNvSpPr txBox="1"/>
          <p:nvPr/>
        </p:nvSpPr>
        <p:spPr>
          <a:xfrm>
            <a:off x="2884449" y="3289523"/>
            <a:ext cx="607493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9E9E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Aggregated the data with their means grouping by the </a:t>
            </a:r>
            <a:r>
              <a:rPr lang="en-US" sz="1200" dirty="0">
                <a:solidFill>
                  <a:schemeClr val="bg1"/>
                </a:solidFill>
              </a:rPr>
              <a:t>STORE_NUMBER</a:t>
            </a:r>
            <a:r>
              <a:rPr lang="en-US" sz="1600" dirty="0">
                <a:solidFill>
                  <a:schemeClr val="bg1"/>
                </a:solidFill>
              </a:rPr>
              <a:t>  </a:t>
            </a:r>
          </a:p>
          <a:p>
            <a:pPr>
              <a:buClr>
                <a:srgbClr val="E9E9E9"/>
              </a:buClr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Clr>
                <a:srgbClr val="E9E9E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Dummy coded the categorical variables</a:t>
            </a:r>
          </a:p>
          <a:p>
            <a:pPr>
              <a:buClr>
                <a:srgbClr val="E9E9E9"/>
              </a:buClr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rgbClr val="E9E9E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Taking k=7 number of centroids, performed k-means clustering</a:t>
            </a:r>
          </a:p>
          <a:p>
            <a:pPr>
              <a:buClr>
                <a:srgbClr val="E9E9E9"/>
              </a:buClr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rgbClr val="E9E9E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Mapped each store to their respective cluster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F1773A-A542-449F-A8DD-BECBD55CA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07" y="1250517"/>
            <a:ext cx="6408420" cy="348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2523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65EF6A-6EBC-4FB5-BA8E-DDE150A1C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5781"/>
            <a:ext cx="9144000" cy="46077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624151-36E6-451C-BB67-D1B0331ED998}"/>
              </a:ext>
            </a:extLst>
          </p:cNvPr>
          <p:cNvSpPr txBox="1"/>
          <p:nvPr/>
        </p:nvSpPr>
        <p:spPr>
          <a:xfrm>
            <a:off x="50006" y="-7144"/>
            <a:ext cx="2228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Kmeans</a:t>
            </a:r>
            <a:r>
              <a:rPr lang="en-US" b="1" dirty="0">
                <a:solidFill>
                  <a:schemeClr val="accent1"/>
                </a:solidFill>
              </a:rPr>
              <a:t> Elbow Plot</a:t>
            </a:r>
          </a:p>
        </p:txBody>
      </p:sp>
    </p:spTree>
    <p:extLst>
      <p:ext uri="{BB962C8B-B14F-4D97-AF65-F5344CB8AC3E}">
        <p14:creationId xmlns:p14="http://schemas.microsoft.com/office/powerpoint/2010/main" val="39254881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A9E8E-8EC0-483E-8E3A-1582E84A2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JACCARD COEFFICIENT - I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B3B1D10-C2A3-A84A-ACA9-8A01FCCD0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150" y="14255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" pitchFamily="2" charset="0"/>
              </a:rPr>
              <a:t> 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Google Shape;201;p36">
            <a:extLst>
              <a:ext uri="{FF2B5EF4-FFF2-40B4-BE49-F238E27FC236}">
                <a16:creationId xmlns:a16="http://schemas.microsoft.com/office/drawing/2014/main" id="{49606E48-4037-BA43-BDC9-5D97CCD38DB9}"/>
              </a:ext>
            </a:extLst>
          </p:cNvPr>
          <p:cNvSpPr/>
          <p:nvPr/>
        </p:nvSpPr>
        <p:spPr>
          <a:xfrm>
            <a:off x="3883227" y="894488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8DBCE5F-50EE-4DC8-A5DD-0EE4AF0D18FB}"/>
              </a:ext>
            </a:extLst>
          </p:cNvPr>
          <p:cNvSpPr txBox="1">
            <a:spLocks/>
          </p:cNvSpPr>
          <p:nvPr/>
        </p:nvSpPr>
        <p:spPr>
          <a:xfrm>
            <a:off x="842962" y="1227970"/>
            <a:ext cx="1264445" cy="4717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latin typeface="Economica" panose="020B0604020202020204" charset="0"/>
              </a:rPr>
              <a:t>PAM, k=10</a:t>
            </a:r>
            <a:endParaRPr lang="en-US" sz="1600" dirty="0">
              <a:latin typeface="Economica" panose="020B060402020202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4CA887-9A42-4DBA-817D-C25579551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" y="1637550"/>
            <a:ext cx="7136607" cy="792956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4F2D42F6-24B1-4148-A41F-EFF8CE53F8DE}"/>
              </a:ext>
            </a:extLst>
          </p:cNvPr>
          <p:cNvSpPr txBox="1">
            <a:spLocks/>
          </p:cNvSpPr>
          <p:nvPr/>
        </p:nvSpPr>
        <p:spPr>
          <a:xfrm>
            <a:off x="828673" y="2458952"/>
            <a:ext cx="1564482" cy="47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 Light"/>
              <a:buNone/>
              <a:defRPr sz="21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 Light"/>
              <a:buNone/>
              <a:defRPr sz="21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 Light"/>
              <a:buNone/>
              <a:defRPr sz="21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 Light"/>
              <a:buNone/>
              <a:defRPr sz="21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 Light"/>
              <a:buNone/>
              <a:defRPr sz="21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 Light"/>
              <a:buNone/>
              <a:defRPr sz="21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 Light"/>
              <a:buNone/>
              <a:defRPr sz="21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 Light"/>
              <a:buNone/>
              <a:defRPr sz="21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algn="l"/>
            <a:r>
              <a:rPr lang="en-US" sz="1600" dirty="0">
                <a:latin typeface="Economica" panose="020B0604020202020204" charset="0"/>
              </a:rPr>
              <a:t>K-means, k=7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D3D217-CA4F-48D4-909B-FED07A531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3" y="2930696"/>
            <a:ext cx="7150896" cy="621815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D17BC945-7662-4DD9-ABB2-93E100CF22D5}"/>
              </a:ext>
            </a:extLst>
          </p:cNvPr>
          <p:cNvSpPr txBox="1">
            <a:spLocks/>
          </p:cNvSpPr>
          <p:nvPr/>
        </p:nvSpPr>
        <p:spPr>
          <a:xfrm>
            <a:off x="842962" y="3580957"/>
            <a:ext cx="1564482" cy="47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 Light"/>
              <a:buNone/>
              <a:defRPr sz="21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 Light"/>
              <a:buNone/>
              <a:defRPr sz="21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 Light"/>
              <a:buNone/>
              <a:defRPr sz="21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 Light"/>
              <a:buNone/>
              <a:defRPr sz="21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 Light"/>
              <a:buNone/>
              <a:defRPr sz="21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 Light"/>
              <a:buNone/>
              <a:defRPr sz="21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 Light"/>
              <a:buNone/>
              <a:defRPr sz="21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 Light"/>
              <a:buNone/>
              <a:defRPr sz="21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algn="l"/>
            <a:r>
              <a:rPr lang="en-US" sz="1600" dirty="0">
                <a:latin typeface="Economica" panose="020B0604020202020204" charset="0"/>
              </a:rPr>
              <a:t>CLARA, k=10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C8F426-635F-4997-B951-0F1179B7D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62" y="4024255"/>
            <a:ext cx="7636669" cy="74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011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B410198-559C-4918-BD69-9B2471AF65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696" y="1701119"/>
            <a:ext cx="3094443" cy="371731"/>
          </a:xfrm>
        </p:spPr>
        <p:txBody>
          <a:bodyPr/>
          <a:lstStyle/>
          <a:p>
            <a:pPr algn="l"/>
            <a:r>
              <a:rPr lang="en-US" sz="1600" dirty="0">
                <a:latin typeface="Economica" panose="020B0604020202020204" charset="0"/>
              </a:rPr>
              <a:t>Hierarchical Clustering, k=8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A9577F-CFC3-4A79-902D-7F6108DF6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696" y="2072850"/>
            <a:ext cx="7667625" cy="762000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A5E3D033-93B4-4F3B-AF6D-1AA99DACC50E}"/>
              </a:ext>
            </a:extLst>
          </p:cNvPr>
          <p:cNvSpPr txBox="1">
            <a:spLocks/>
          </p:cNvSpPr>
          <p:nvPr/>
        </p:nvSpPr>
        <p:spPr>
          <a:xfrm>
            <a:off x="914696" y="2896510"/>
            <a:ext cx="3094443" cy="37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 Light"/>
              <a:buNone/>
              <a:defRPr sz="21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 Light"/>
              <a:buNone/>
              <a:defRPr sz="21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 Light"/>
              <a:buNone/>
              <a:defRPr sz="21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 Light"/>
              <a:buNone/>
              <a:defRPr sz="21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 Light"/>
              <a:buNone/>
              <a:defRPr sz="21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 Light"/>
              <a:buNone/>
              <a:defRPr sz="21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 Light"/>
              <a:buNone/>
              <a:defRPr sz="21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 Light"/>
              <a:buNone/>
              <a:defRPr sz="21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algn="l"/>
            <a:r>
              <a:rPr lang="en-US" sz="1600" dirty="0">
                <a:latin typeface="Economica" panose="020B0604020202020204" charset="0"/>
              </a:rPr>
              <a:t>Spectral Clustering, k=6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A0F684-1D91-464A-93F6-648196A2F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696" y="3329901"/>
            <a:ext cx="5838825" cy="762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98B441C-EAB6-422A-B429-4A8ACD24B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0749" y="376125"/>
            <a:ext cx="3094443" cy="572700"/>
          </a:xfrm>
        </p:spPr>
        <p:txBody>
          <a:bodyPr/>
          <a:lstStyle/>
          <a:p>
            <a:r>
              <a:rPr lang="en-US" sz="2800" dirty="0"/>
              <a:t>JACCARD COEFFICIENT - II</a:t>
            </a:r>
          </a:p>
        </p:txBody>
      </p:sp>
      <p:sp>
        <p:nvSpPr>
          <p:cNvPr id="8" name="Google Shape;201;p36">
            <a:extLst>
              <a:ext uri="{FF2B5EF4-FFF2-40B4-BE49-F238E27FC236}">
                <a16:creationId xmlns:a16="http://schemas.microsoft.com/office/drawing/2014/main" id="{5A6AFB0F-E896-4C75-8672-B014E8405122}"/>
              </a:ext>
            </a:extLst>
          </p:cNvPr>
          <p:cNvSpPr/>
          <p:nvPr/>
        </p:nvSpPr>
        <p:spPr>
          <a:xfrm>
            <a:off x="3883227" y="894488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848189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81A498-6CD9-2C4F-91BE-875083955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331" y="291392"/>
            <a:ext cx="3205653" cy="4553399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1C878677-C456-D846-A97A-1DFABD058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75" y="295050"/>
            <a:ext cx="3656710" cy="455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889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8422D5-B03D-A346-ABBA-30EE33363C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466492" y="-1"/>
            <a:ext cx="4677508" cy="5143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2014AF-07EF-BA47-A11A-3A79DBE864A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66492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294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8D056B-67A5-524A-A146-70079A172B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2571750"/>
            <a:ext cx="9144000" cy="2571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F0D16A-A051-6848-89AF-E21A6559F49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595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 txBox="1">
            <a:spLocks noGrp="1"/>
          </p:cNvSpPr>
          <p:nvPr>
            <p:ph type="title"/>
          </p:nvPr>
        </p:nvSpPr>
        <p:spPr>
          <a:xfrm>
            <a:off x="2721935" y="376125"/>
            <a:ext cx="37213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What is Hierarchical Clustering?</a:t>
            </a:r>
            <a:endParaRPr dirty="0"/>
          </a:p>
        </p:txBody>
      </p:sp>
      <p:sp>
        <p:nvSpPr>
          <p:cNvPr id="43" name="Google Shape;201;p36">
            <a:extLst>
              <a:ext uri="{FF2B5EF4-FFF2-40B4-BE49-F238E27FC236}">
                <a16:creationId xmlns:a16="http://schemas.microsoft.com/office/drawing/2014/main" id="{D8B4E74D-DA80-4201-8F77-1F2B9FAE8F25}"/>
              </a:ext>
            </a:extLst>
          </p:cNvPr>
          <p:cNvSpPr/>
          <p:nvPr/>
        </p:nvSpPr>
        <p:spPr>
          <a:xfrm>
            <a:off x="3885645" y="945961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22EA5A-146A-477D-B6C2-070B36FC0E57}"/>
              </a:ext>
            </a:extLst>
          </p:cNvPr>
          <p:cNvGrpSpPr/>
          <p:nvPr/>
        </p:nvGrpSpPr>
        <p:grpSpPr>
          <a:xfrm>
            <a:off x="1329070" y="1585485"/>
            <a:ext cx="6565603" cy="843041"/>
            <a:chOff x="1329070" y="1585485"/>
            <a:chExt cx="6565603" cy="84304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458051-B7A6-4FD1-B830-C6402BDC7638}"/>
                </a:ext>
              </a:extLst>
            </p:cNvPr>
            <p:cNvSpPr txBox="1"/>
            <p:nvPr/>
          </p:nvSpPr>
          <p:spPr>
            <a:xfrm>
              <a:off x="1329070" y="1585485"/>
              <a:ext cx="63051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171450" indent="-171450">
                <a:buClr>
                  <a:schemeClr val="bg1"/>
                </a:buClr>
                <a:buFont typeface="Webdings" panose="05030102010509060703" pitchFamily="18" charset="2"/>
                <a:buChar char=""/>
              </a:pPr>
              <a:r>
                <a:rPr lang="en-IN" sz="1200" dirty="0">
                  <a:solidFill>
                    <a:schemeClr val="bg1"/>
                  </a:solidFill>
                  <a:latin typeface="Calibri" panose="020F0502020204030204" pitchFamily="34" charset="0"/>
                </a:rPr>
                <a:t>Hierarchical Clustering is a method of cluster analysis which seeks to build a hierarchy of clusters. There are two ways how you build hierarchical clustering: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FA69776-D847-43BA-87CB-E5C7D6BF78A8}"/>
                </a:ext>
              </a:extLst>
            </p:cNvPr>
            <p:cNvSpPr txBox="1"/>
            <p:nvPr/>
          </p:nvSpPr>
          <p:spPr>
            <a:xfrm>
              <a:off x="1589566" y="1966861"/>
              <a:ext cx="63051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171450" lvl="8" indent="-171450">
                <a:buClr>
                  <a:schemeClr val="bg1"/>
                </a:buClr>
                <a:buFont typeface="Arial" panose="020B0604020202020204" pitchFamily="34" charset="0"/>
                <a:buChar char="-"/>
              </a:pPr>
              <a:r>
                <a:rPr lang="en-IN" sz="1200" dirty="0">
                  <a:solidFill>
                    <a:schemeClr val="bg1"/>
                  </a:solidFill>
                  <a:latin typeface="Calibri" panose="020F0502020204030204" pitchFamily="34" charset="0"/>
                </a:rPr>
                <a:t>Agglomerative: Bottom-up approach</a:t>
              </a:r>
            </a:p>
            <a:p>
              <a:pPr marL="171450" lvl="8" indent="-171450">
                <a:buClr>
                  <a:schemeClr val="bg1"/>
                </a:buClr>
                <a:buFont typeface="Arial" panose="020B0604020202020204" pitchFamily="34" charset="0"/>
                <a:buChar char="-"/>
              </a:pPr>
              <a:r>
                <a:rPr lang="en-IN" sz="1200" dirty="0">
                  <a:solidFill>
                    <a:schemeClr val="bg1"/>
                  </a:solidFill>
                  <a:latin typeface="Calibri" panose="020F0502020204030204" pitchFamily="34" charset="0"/>
                </a:rPr>
                <a:t>Divisive: Top-down approach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BF5166C-69F6-4040-9993-354BB4ADFD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4" t="4387" r="5029" b="11779"/>
          <a:stretch/>
        </p:blipFill>
        <p:spPr>
          <a:xfrm>
            <a:off x="1502126" y="2771837"/>
            <a:ext cx="2439617" cy="15417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A2E69E-5701-4B3C-B783-E039B7577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259" y="2771837"/>
            <a:ext cx="2440800" cy="1541721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93DD343A-647D-407C-8D0F-D7425D3FA0FD}"/>
              </a:ext>
            </a:extLst>
          </p:cNvPr>
          <p:cNvSpPr/>
          <p:nvPr/>
        </p:nvSpPr>
        <p:spPr>
          <a:xfrm>
            <a:off x="4348716" y="3434316"/>
            <a:ext cx="531628" cy="2126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54170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 txBox="1">
            <a:spLocks noGrp="1"/>
          </p:cNvSpPr>
          <p:nvPr>
            <p:ph type="title"/>
          </p:nvPr>
        </p:nvSpPr>
        <p:spPr>
          <a:xfrm>
            <a:off x="2573080" y="376125"/>
            <a:ext cx="400847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Hierarchical Clustering on our data</a:t>
            </a:r>
            <a:endParaRPr dirty="0"/>
          </a:p>
        </p:txBody>
      </p:sp>
      <p:sp>
        <p:nvSpPr>
          <p:cNvPr id="43" name="Google Shape;201;p36">
            <a:extLst>
              <a:ext uri="{FF2B5EF4-FFF2-40B4-BE49-F238E27FC236}">
                <a16:creationId xmlns:a16="http://schemas.microsoft.com/office/drawing/2014/main" id="{D8B4E74D-DA80-4201-8F77-1F2B9FAE8F25}"/>
              </a:ext>
            </a:extLst>
          </p:cNvPr>
          <p:cNvSpPr/>
          <p:nvPr/>
        </p:nvSpPr>
        <p:spPr>
          <a:xfrm>
            <a:off x="3885645" y="945961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2FA293-4649-4231-BD05-1E3860F1D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33" y="1447536"/>
            <a:ext cx="5837274" cy="327331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362CEA-7D63-4B44-B597-D89AB27D52A7}"/>
              </a:ext>
            </a:extLst>
          </p:cNvPr>
          <p:cNvCxnSpPr/>
          <p:nvPr/>
        </p:nvCxnSpPr>
        <p:spPr>
          <a:xfrm>
            <a:off x="1052616" y="3296094"/>
            <a:ext cx="5146158" cy="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AEEDBD5D-336B-4194-8292-9B15E2F1AAE8}"/>
              </a:ext>
            </a:extLst>
          </p:cNvPr>
          <p:cNvGrpSpPr/>
          <p:nvPr/>
        </p:nvGrpSpPr>
        <p:grpSpPr>
          <a:xfrm>
            <a:off x="6336998" y="1270694"/>
            <a:ext cx="2658147" cy="1805934"/>
            <a:chOff x="6336998" y="2004341"/>
            <a:chExt cx="2658147" cy="180593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C07147B-F797-4514-8A90-6863D6B2DE5A}"/>
                </a:ext>
              </a:extLst>
            </p:cNvPr>
            <p:cNvSpPr txBox="1"/>
            <p:nvPr/>
          </p:nvSpPr>
          <p:spPr>
            <a:xfrm>
              <a:off x="6336998" y="2004341"/>
              <a:ext cx="265814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171450" indent="-171450">
                <a:buClr>
                  <a:schemeClr val="bg1"/>
                </a:buClr>
                <a:buFont typeface="Webdings" panose="05030102010509060703" pitchFamily="18" charset="2"/>
                <a:buChar char=""/>
              </a:pPr>
              <a:r>
                <a:rPr lang="en-IN" sz="1200" dirty="0">
                  <a:solidFill>
                    <a:schemeClr val="bg1"/>
                  </a:solidFill>
                  <a:latin typeface="Calibri" panose="020F0502020204030204" pitchFamily="34" charset="0"/>
                </a:rPr>
                <a:t>Independent attributes taken: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DADBFAF-ACBC-4D86-BDB1-3FBD47A1CA93}"/>
                </a:ext>
              </a:extLst>
            </p:cNvPr>
            <p:cNvSpPr/>
            <p:nvPr/>
          </p:nvSpPr>
          <p:spPr>
            <a:xfrm>
              <a:off x="6539017" y="2194674"/>
              <a:ext cx="245612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Clr>
                  <a:schemeClr val="bg1"/>
                </a:buClr>
                <a:buFont typeface="Arial" panose="020B0604020202020204" pitchFamily="34" charset="0"/>
                <a:buChar char="-"/>
              </a:pPr>
              <a:r>
                <a:rPr lang="en-IN" sz="1200" dirty="0">
                  <a:solidFill>
                    <a:schemeClr val="bg1"/>
                  </a:solidFill>
                  <a:latin typeface="Calibri" panose="020F0502020204030204" pitchFamily="34" charset="0"/>
                </a:rPr>
                <a:t>Demographics data like Age, Pop Male, Pop Female, Area Land, Pop density CY, Unemployment rate, Employees, DMA, State, City</a:t>
              </a:r>
            </a:p>
            <a:p>
              <a:pPr marL="171450" indent="-171450">
                <a:buClr>
                  <a:schemeClr val="bg1"/>
                </a:buClr>
                <a:buFont typeface="Arial" panose="020B0604020202020204" pitchFamily="34" charset="0"/>
                <a:buChar char="-"/>
              </a:pPr>
              <a:r>
                <a:rPr lang="en-IN" sz="1200" dirty="0">
                  <a:solidFill>
                    <a:schemeClr val="bg1"/>
                  </a:solidFill>
                  <a:latin typeface="Calibri" panose="020F0502020204030204" pitchFamily="34" charset="0"/>
                </a:rPr>
                <a:t>Vehicle data like Vehicle count</a:t>
              </a:r>
            </a:p>
            <a:p>
              <a:pPr marL="171450" indent="-171450">
                <a:buClr>
                  <a:schemeClr val="bg1"/>
                </a:buClr>
                <a:buFont typeface="Arial" panose="020B0604020202020204" pitchFamily="34" charset="0"/>
                <a:buChar char="-"/>
              </a:pPr>
              <a:r>
                <a:rPr lang="en-IN" sz="1200" dirty="0">
                  <a:solidFill>
                    <a:schemeClr val="bg1"/>
                  </a:solidFill>
                  <a:latin typeface="Calibri" panose="020F0502020204030204" pitchFamily="34" charset="0"/>
                </a:rPr>
                <a:t>Store data like store type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65FF21-F0D3-4BCF-90FD-6CBC5B5F5538}"/>
                </a:ext>
              </a:extLst>
            </p:cNvPr>
            <p:cNvSpPr txBox="1"/>
            <p:nvPr/>
          </p:nvSpPr>
          <p:spPr>
            <a:xfrm>
              <a:off x="6336998" y="3225500"/>
              <a:ext cx="2658146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171450" indent="-171450">
                <a:buClr>
                  <a:schemeClr val="bg1"/>
                </a:buClr>
                <a:buFont typeface="Webdings" panose="05030102010509060703" pitchFamily="18" charset="2"/>
                <a:buChar char=""/>
              </a:pPr>
              <a:r>
                <a:rPr lang="en-IN" sz="1200" dirty="0">
                  <a:solidFill>
                    <a:schemeClr val="bg1"/>
                  </a:solidFill>
                  <a:latin typeface="Calibri" panose="020F0502020204030204" pitchFamily="34" charset="0"/>
                </a:rPr>
                <a:t>In this example we are seeing that </a:t>
              </a:r>
              <a:r>
                <a:rPr lang="en-IN" sz="2000" b="1" dirty="0">
                  <a:solidFill>
                    <a:schemeClr val="accent3"/>
                  </a:solidFill>
                  <a:latin typeface="Calibri" panose="020F0502020204030204" pitchFamily="34" charset="0"/>
                </a:rPr>
                <a:t>7</a:t>
              </a:r>
              <a:r>
                <a:rPr lang="en-IN" sz="1200" dirty="0">
                  <a:solidFill>
                    <a:schemeClr val="bg1"/>
                  </a:solidFill>
                  <a:latin typeface="Calibri" panose="020F0502020204030204" pitchFamily="34" charset="0"/>
                </a:rPr>
                <a:t> clusters should be created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FCC5F347-546F-4A29-9B6C-D5275ADA0F59}"/>
              </a:ext>
            </a:extLst>
          </p:cNvPr>
          <p:cNvSpPr/>
          <p:nvPr/>
        </p:nvSpPr>
        <p:spPr>
          <a:xfrm>
            <a:off x="1041983" y="3326973"/>
            <a:ext cx="733654" cy="755929"/>
          </a:xfrm>
          <a:prstGeom prst="rect">
            <a:avLst/>
          </a:prstGeom>
          <a:noFill/>
          <a:ln w="63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E293F-332D-4281-A5FF-F00C211163E5}"/>
              </a:ext>
            </a:extLst>
          </p:cNvPr>
          <p:cNvSpPr/>
          <p:nvPr/>
        </p:nvSpPr>
        <p:spPr>
          <a:xfrm>
            <a:off x="1775636" y="3330516"/>
            <a:ext cx="1201479" cy="755929"/>
          </a:xfrm>
          <a:prstGeom prst="rect">
            <a:avLst/>
          </a:prstGeom>
          <a:noFill/>
          <a:ln w="63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AF5989-24DF-458E-9522-CDFF2AB71993}"/>
              </a:ext>
            </a:extLst>
          </p:cNvPr>
          <p:cNvSpPr/>
          <p:nvPr/>
        </p:nvSpPr>
        <p:spPr>
          <a:xfrm>
            <a:off x="2977115" y="3326972"/>
            <a:ext cx="829341" cy="755929"/>
          </a:xfrm>
          <a:prstGeom prst="rect">
            <a:avLst/>
          </a:prstGeom>
          <a:noFill/>
          <a:ln w="63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9A2BD75-4B65-49A0-ADAC-48C8FDEF2F93}"/>
              </a:ext>
            </a:extLst>
          </p:cNvPr>
          <p:cNvSpPr/>
          <p:nvPr/>
        </p:nvSpPr>
        <p:spPr>
          <a:xfrm>
            <a:off x="3806449" y="3323426"/>
            <a:ext cx="212659" cy="755929"/>
          </a:xfrm>
          <a:prstGeom prst="rect">
            <a:avLst/>
          </a:prstGeom>
          <a:noFill/>
          <a:ln w="63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7031B9-0B5E-491E-8925-90D0AADBB57C}"/>
              </a:ext>
            </a:extLst>
          </p:cNvPr>
          <p:cNvSpPr/>
          <p:nvPr/>
        </p:nvSpPr>
        <p:spPr>
          <a:xfrm>
            <a:off x="4019109" y="3330512"/>
            <a:ext cx="170118" cy="755929"/>
          </a:xfrm>
          <a:prstGeom prst="rect">
            <a:avLst/>
          </a:prstGeom>
          <a:noFill/>
          <a:ln w="63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1F8B4BE-957D-4EDC-9037-B7199E796884}"/>
              </a:ext>
            </a:extLst>
          </p:cNvPr>
          <p:cNvSpPr/>
          <p:nvPr/>
        </p:nvSpPr>
        <p:spPr>
          <a:xfrm>
            <a:off x="4192775" y="3323417"/>
            <a:ext cx="1017178" cy="755929"/>
          </a:xfrm>
          <a:prstGeom prst="rect">
            <a:avLst/>
          </a:prstGeom>
          <a:noFill/>
          <a:ln w="63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74AC03C-0402-4978-A1A8-8F985FFBFD98}"/>
              </a:ext>
            </a:extLst>
          </p:cNvPr>
          <p:cNvSpPr/>
          <p:nvPr/>
        </p:nvSpPr>
        <p:spPr>
          <a:xfrm>
            <a:off x="5209947" y="3330512"/>
            <a:ext cx="521001" cy="755929"/>
          </a:xfrm>
          <a:prstGeom prst="rect">
            <a:avLst/>
          </a:prstGeom>
          <a:noFill/>
          <a:ln w="63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6" name="Table 3">
            <a:extLst>
              <a:ext uri="{FF2B5EF4-FFF2-40B4-BE49-F238E27FC236}">
                <a16:creationId xmlns:a16="http://schemas.microsoft.com/office/drawing/2014/main" id="{37E9668D-90D3-4C04-8167-01411A131384}"/>
              </a:ext>
            </a:extLst>
          </p:cNvPr>
          <p:cNvGraphicFramePr>
            <a:graphicFrameLocks noGrp="1"/>
          </p:cNvGraphicFramePr>
          <p:nvPr/>
        </p:nvGraphicFramePr>
        <p:xfrm>
          <a:off x="6691411" y="3076628"/>
          <a:ext cx="1548808" cy="1950720"/>
        </p:xfrm>
        <a:graphic>
          <a:graphicData uri="http://schemas.openxmlformats.org/drawingml/2006/table">
            <a:tbl>
              <a:tblPr firstRow="1" bandRow="1">
                <a:tableStyleId>{E6417B7A-ACD4-4292-9A47-AC7DD8F0F19D}</a:tableStyleId>
              </a:tblPr>
              <a:tblGrid>
                <a:gridCol w="774404">
                  <a:extLst>
                    <a:ext uri="{9D8B030D-6E8A-4147-A177-3AD203B41FA5}">
                      <a16:colId xmlns:a16="http://schemas.microsoft.com/office/drawing/2014/main" val="1838313493"/>
                    </a:ext>
                  </a:extLst>
                </a:gridCol>
                <a:gridCol w="774404">
                  <a:extLst>
                    <a:ext uri="{9D8B030D-6E8A-4147-A177-3AD203B41FA5}">
                      <a16:colId xmlns:a16="http://schemas.microsoft.com/office/drawing/2014/main" val="1067113570"/>
                    </a:ext>
                  </a:extLst>
                </a:gridCol>
              </a:tblGrid>
              <a:tr h="173631"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solidFill>
                            <a:schemeClr val="accent3"/>
                          </a:solidFill>
                          <a:latin typeface="Calibri" panose="020F0502020204030204" pitchFamily="34" charset="0"/>
                        </a:rPr>
                        <a:t>Cluster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solidFill>
                            <a:schemeClr val="accent3"/>
                          </a:solidFill>
                          <a:latin typeface="Calibri" panose="020F0502020204030204" pitchFamily="34" charset="0"/>
                        </a:rPr>
                        <a:t># Stores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9779909"/>
                  </a:ext>
                </a:extLst>
              </a:tr>
              <a:tr h="173631"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8711864"/>
                  </a:ext>
                </a:extLst>
              </a:tr>
              <a:tr h="173631"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6157083"/>
                  </a:ext>
                </a:extLst>
              </a:tr>
              <a:tr h="173631"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451330"/>
                  </a:ext>
                </a:extLst>
              </a:tr>
              <a:tr h="173631"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411157"/>
                  </a:ext>
                </a:extLst>
              </a:tr>
              <a:tr h="173631"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795952"/>
                  </a:ext>
                </a:extLst>
              </a:tr>
              <a:tr h="173631"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853339"/>
                  </a:ext>
                </a:extLst>
              </a:tr>
              <a:tr h="173631"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1280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3181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PLAN</a:t>
            </a:r>
            <a:endParaRPr dirty="0"/>
          </a:p>
        </p:txBody>
      </p:sp>
      <p:sp>
        <p:nvSpPr>
          <p:cNvPr id="223" name="Google Shape;223;p38"/>
          <p:cNvSpPr/>
          <p:nvPr/>
        </p:nvSpPr>
        <p:spPr>
          <a:xfrm>
            <a:off x="3883225" y="939032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DAAD66ED-E359-4510-A7B5-FEAE0BA81D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804022"/>
              </p:ext>
            </p:extLst>
          </p:nvPr>
        </p:nvGraphicFramePr>
        <p:xfrm>
          <a:off x="2105078" y="1321410"/>
          <a:ext cx="6688048" cy="3339325"/>
        </p:xfrm>
        <a:graphic>
          <a:graphicData uri="http://schemas.openxmlformats.org/drawingml/2006/table">
            <a:tbl>
              <a:tblPr firstRow="1" bandRow="1"/>
              <a:tblGrid>
                <a:gridCol w="836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60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60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60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600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6006">
                  <a:extLst>
                    <a:ext uri="{9D8B030D-6E8A-4147-A177-3AD203B41FA5}">
                      <a16:colId xmlns:a16="http://schemas.microsoft.com/office/drawing/2014/main" val="1718719908"/>
                    </a:ext>
                  </a:extLst>
                </a:gridCol>
                <a:gridCol w="836006">
                  <a:extLst>
                    <a:ext uri="{9D8B030D-6E8A-4147-A177-3AD203B41FA5}">
                      <a16:colId xmlns:a16="http://schemas.microsoft.com/office/drawing/2014/main" val="2973992257"/>
                    </a:ext>
                  </a:extLst>
                </a:gridCol>
              </a:tblGrid>
              <a:tr h="46812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r>
                        <a:rPr lang="en-US" sz="1200" b="0" dirty="0">
                          <a:latin typeface="Calibri" panose="020F0502020204030204" pitchFamily="34" charset="0"/>
                        </a:rPr>
                        <a:t>Week 1</a:t>
                      </a:r>
                    </a:p>
                    <a:p>
                      <a:pPr algn="ctr"/>
                      <a:r>
                        <a:rPr lang="en-US" sz="1200" b="0" dirty="0">
                          <a:latin typeface="Calibri" panose="020F0502020204030204" pitchFamily="34" charset="0"/>
                        </a:rPr>
                        <a:t>(1/17)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r>
                        <a:rPr lang="en-US" sz="1200" b="0" dirty="0">
                          <a:latin typeface="Calibri" panose="020F0502020204030204" pitchFamily="34" charset="0"/>
                        </a:rPr>
                        <a:t>Week 2</a:t>
                      </a:r>
                    </a:p>
                    <a:p>
                      <a:pPr algn="ctr"/>
                      <a:r>
                        <a:rPr lang="en-US" sz="1200" b="0" dirty="0">
                          <a:latin typeface="Calibri" panose="020F0502020204030204" pitchFamily="34" charset="0"/>
                        </a:rPr>
                        <a:t>(1/24)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r>
                        <a:rPr lang="en-US" sz="1200" b="0" dirty="0">
                          <a:latin typeface="Calibri" panose="020F0502020204030204" pitchFamily="34" charset="0"/>
                        </a:rPr>
                        <a:t>Week 3</a:t>
                      </a:r>
                    </a:p>
                    <a:p>
                      <a:pPr algn="ctr"/>
                      <a:r>
                        <a:rPr lang="en-US" sz="1200" b="0" dirty="0">
                          <a:latin typeface="Calibri" panose="020F0502020204030204" pitchFamily="34" charset="0"/>
                        </a:rPr>
                        <a:t>(1/31)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r>
                        <a:rPr lang="en-US" sz="1200" b="0" dirty="0">
                          <a:latin typeface="Calibri" panose="020F0502020204030204" pitchFamily="34" charset="0"/>
                        </a:rPr>
                        <a:t>Week 4</a:t>
                      </a:r>
                    </a:p>
                    <a:p>
                      <a:pPr algn="ctr"/>
                      <a:r>
                        <a:rPr lang="en-US" sz="1200" b="0" dirty="0">
                          <a:latin typeface="Calibri" panose="020F0502020204030204" pitchFamily="34" charset="0"/>
                        </a:rPr>
                        <a:t>(2/7)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r>
                        <a:rPr lang="en-US" sz="1200" b="0" dirty="0">
                          <a:latin typeface="Calibri" panose="020F0502020204030204" pitchFamily="34" charset="0"/>
                        </a:rPr>
                        <a:t>Week 5</a:t>
                      </a:r>
                    </a:p>
                    <a:p>
                      <a:pPr algn="ctr"/>
                      <a:r>
                        <a:rPr lang="en-US" sz="1200" b="0" dirty="0">
                          <a:latin typeface="Calibri" panose="020F0502020204030204" pitchFamily="34" charset="0"/>
                        </a:rPr>
                        <a:t>(2/14)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r>
                        <a:rPr lang="en-US" sz="1200" b="0" dirty="0">
                          <a:latin typeface="Calibri" panose="020F0502020204030204" pitchFamily="34" charset="0"/>
                        </a:rPr>
                        <a:t>Week 6</a:t>
                      </a:r>
                    </a:p>
                    <a:p>
                      <a:pPr algn="ctr"/>
                      <a:r>
                        <a:rPr lang="en-US" sz="1200" b="0" dirty="0">
                          <a:latin typeface="Calibri" panose="020F0502020204030204" pitchFamily="34" charset="0"/>
                        </a:rPr>
                        <a:t>(2/21)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</a:rPr>
                        <a:t>Week 7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1200" b="0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</a:rPr>
                        <a:t>(2/28)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</a:rPr>
                        <a:t>Week 8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1200" b="0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</a:rPr>
                        <a:t>(3/6)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5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5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5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5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45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45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2086"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016551"/>
                  </a:ext>
                </a:extLst>
              </a:tr>
              <a:tr h="312086"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826868"/>
                  </a:ext>
                </a:extLst>
              </a:tr>
            </a:tbl>
          </a:graphicData>
        </a:graphic>
      </p:graphicFrame>
      <p:sp>
        <p:nvSpPr>
          <p:cNvPr id="30" name="Rectangle 29">
            <a:extLst>
              <a:ext uri="{FF2B5EF4-FFF2-40B4-BE49-F238E27FC236}">
                <a16:creationId xmlns:a16="http://schemas.microsoft.com/office/drawing/2014/main" id="{AB8D194E-21F7-4A5F-8591-CD0F3795A71F}"/>
              </a:ext>
            </a:extLst>
          </p:cNvPr>
          <p:cNvSpPr/>
          <p:nvPr/>
        </p:nvSpPr>
        <p:spPr>
          <a:xfrm>
            <a:off x="350874" y="1800474"/>
            <a:ext cx="1752600" cy="359370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</a:rPr>
              <a:t>Kickoff meeting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5CFF992-8E8A-4776-A99F-39134DFD4E51}"/>
              </a:ext>
            </a:extLst>
          </p:cNvPr>
          <p:cNvSpPr/>
          <p:nvPr/>
        </p:nvSpPr>
        <p:spPr>
          <a:xfrm>
            <a:off x="350874" y="2162196"/>
            <a:ext cx="1752600" cy="359370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</a:rPr>
              <a:t>Data understanding, clarifications and EDA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DB1E3AA-8E41-4021-9C34-BCADBA3341BC}"/>
              </a:ext>
            </a:extLst>
          </p:cNvPr>
          <p:cNvSpPr/>
          <p:nvPr/>
        </p:nvSpPr>
        <p:spPr>
          <a:xfrm>
            <a:off x="350874" y="2495057"/>
            <a:ext cx="1752600" cy="359370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</a:rPr>
              <a:t>Literature review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8C8E1E1-01AE-4FF8-AC33-98DFF0614961}"/>
              </a:ext>
            </a:extLst>
          </p:cNvPr>
          <p:cNvSpPr/>
          <p:nvPr/>
        </p:nvSpPr>
        <p:spPr>
          <a:xfrm>
            <a:off x="350874" y="2854427"/>
            <a:ext cx="1752600" cy="359370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Date preparation and Modelling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8C91B55-A3DC-4A35-B39B-6F4690C76230}"/>
              </a:ext>
            </a:extLst>
          </p:cNvPr>
          <p:cNvSpPr/>
          <p:nvPr/>
        </p:nvSpPr>
        <p:spPr>
          <a:xfrm>
            <a:off x="350874" y="3213797"/>
            <a:ext cx="1752600" cy="359370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</a:rPr>
              <a:t>Solution presentation and feedback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CB81DA7-FEB6-4EFF-98E8-5F9DE0F9DB3F}"/>
              </a:ext>
            </a:extLst>
          </p:cNvPr>
          <p:cNvSpPr/>
          <p:nvPr/>
        </p:nvSpPr>
        <p:spPr>
          <a:xfrm>
            <a:off x="350874" y="3584040"/>
            <a:ext cx="1752600" cy="359370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</a:rPr>
              <a:t>Model </a:t>
            </a:r>
            <a:r>
              <a:rPr 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improvement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BFF22DB-A283-4EB4-B2FE-E3542C78CA11}"/>
              </a:ext>
            </a:extLst>
          </p:cNvPr>
          <p:cNvSpPr/>
          <p:nvPr/>
        </p:nvSpPr>
        <p:spPr>
          <a:xfrm>
            <a:off x="350874" y="3957129"/>
            <a:ext cx="1752600" cy="359370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</a:rPr>
              <a:t>Final presentation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AA5580C-AF68-4D71-915E-5ACB4EFBCB55}"/>
              </a:ext>
            </a:extLst>
          </p:cNvPr>
          <p:cNvSpPr/>
          <p:nvPr/>
        </p:nvSpPr>
        <p:spPr>
          <a:xfrm>
            <a:off x="350874" y="4301364"/>
            <a:ext cx="1752600" cy="359370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16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</a:rPr>
              <a:t>Project handover and KT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AE3ACBC1-4B90-4656-82C4-2341B947C0C0}"/>
              </a:ext>
            </a:extLst>
          </p:cNvPr>
          <p:cNvSpPr/>
          <p:nvPr/>
        </p:nvSpPr>
        <p:spPr>
          <a:xfrm>
            <a:off x="7900720" y="3682218"/>
            <a:ext cx="131449" cy="167450"/>
          </a:xfrm>
          <a:prstGeom prst="triangl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79F9D4-7EED-4C86-816A-942AA880D241}"/>
              </a:ext>
            </a:extLst>
          </p:cNvPr>
          <p:cNvSpPr txBox="1"/>
          <p:nvPr/>
        </p:nvSpPr>
        <p:spPr>
          <a:xfrm>
            <a:off x="3760539" y="4728651"/>
            <a:ext cx="1107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Calibri" panose="020F0502020204030204" pitchFamily="34" charset="0"/>
              </a:rPr>
              <a:t>Today(03/06)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8FF6FE-336E-4F69-9089-FEB77EF6033F}"/>
              </a:ext>
            </a:extLst>
          </p:cNvPr>
          <p:cNvSpPr txBox="1"/>
          <p:nvPr/>
        </p:nvSpPr>
        <p:spPr>
          <a:xfrm>
            <a:off x="7685354" y="3848789"/>
            <a:ext cx="693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tx1"/>
                </a:solidFill>
                <a:latin typeface="Calibri" panose="020F0502020204030204" pitchFamily="34" charset="0"/>
              </a:rPr>
              <a:t>3/6/20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BB208B-2C22-42E7-9FA4-CAEC05AA0B6A}"/>
              </a:ext>
            </a:extLst>
          </p:cNvPr>
          <p:cNvSpPr/>
          <p:nvPr/>
        </p:nvSpPr>
        <p:spPr>
          <a:xfrm>
            <a:off x="4969728" y="4794827"/>
            <a:ext cx="118800" cy="118776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Calibri" panose="020F050202020403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4A311FD-1603-4E50-A427-CA09309EB3FE}"/>
              </a:ext>
            </a:extLst>
          </p:cNvPr>
          <p:cNvSpPr/>
          <p:nvPr/>
        </p:nvSpPr>
        <p:spPr>
          <a:xfrm>
            <a:off x="6426963" y="4794827"/>
            <a:ext cx="118800" cy="11877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8B1865-E4E6-4E47-ACDA-C3B9CB8928F8}"/>
              </a:ext>
            </a:extLst>
          </p:cNvPr>
          <p:cNvSpPr txBox="1"/>
          <p:nvPr/>
        </p:nvSpPr>
        <p:spPr>
          <a:xfrm>
            <a:off x="5095295" y="4734335"/>
            <a:ext cx="948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Calibri" panose="020F0502020204030204" pitchFamily="34" charset="0"/>
              </a:rPr>
              <a:t>Completed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33A489-EB95-4D22-A8D6-34CE1858F34E}"/>
              </a:ext>
            </a:extLst>
          </p:cNvPr>
          <p:cNvSpPr txBox="1"/>
          <p:nvPr/>
        </p:nvSpPr>
        <p:spPr>
          <a:xfrm>
            <a:off x="6546657" y="4728830"/>
            <a:ext cx="948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Calibri" panose="020F0502020204030204" pitchFamily="34" charset="0"/>
              </a:rPr>
              <a:t>Yet to start</a:t>
            </a:r>
          </a:p>
        </p:txBody>
      </p:sp>
      <p:sp>
        <p:nvSpPr>
          <p:cNvPr id="38" name="Isosceles Triangle 15">
            <a:extLst>
              <a:ext uri="{FF2B5EF4-FFF2-40B4-BE49-F238E27FC236}">
                <a16:creationId xmlns:a16="http://schemas.microsoft.com/office/drawing/2014/main" id="{E6A77C22-23C6-E24F-A665-0C63F0F1EFAC}"/>
              </a:ext>
            </a:extLst>
          </p:cNvPr>
          <p:cNvSpPr/>
          <p:nvPr/>
        </p:nvSpPr>
        <p:spPr>
          <a:xfrm>
            <a:off x="3643882" y="4766304"/>
            <a:ext cx="131449" cy="167450"/>
          </a:xfrm>
          <a:prstGeom prst="triangl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 txBox="1">
            <a:spLocks noGrp="1"/>
          </p:cNvSpPr>
          <p:nvPr>
            <p:ph type="title"/>
          </p:nvPr>
        </p:nvSpPr>
        <p:spPr>
          <a:xfrm>
            <a:off x="2721935" y="376125"/>
            <a:ext cx="37213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Results of clustering</a:t>
            </a:r>
            <a:endParaRPr dirty="0"/>
          </a:p>
        </p:txBody>
      </p:sp>
      <p:sp>
        <p:nvSpPr>
          <p:cNvPr id="43" name="Google Shape;201;p36">
            <a:extLst>
              <a:ext uri="{FF2B5EF4-FFF2-40B4-BE49-F238E27FC236}">
                <a16:creationId xmlns:a16="http://schemas.microsoft.com/office/drawing/2014/main" id="{D8B4E74D-DA80-4201-8F77-1F2B9FAE8F25}"/>
              </a:ext>
            </a:extLst>
          </p:cNvPr>
          <p:cNvSpPr/>
          <p:nvPr/>
        </p:nvSpPr>
        <p:spPr>
          <a:xfrm>
            <a:off x="3885645" y="945961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3A2CC56-B4BA-46CD-82EB-F00D88E39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135" y="1318437"/>
            <a:ext cx="7910623" cy="33067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96F8C2-B900-46AB-9E2E-8CC5893314E2}"/>
              </a:ext>
            </a:extLst>
          </p:cNvPr>
          <p:cNvSpPr txBox="1"/>
          <p:nvPr/>
        </p:nvSpPr>
        <p:spPr>
          <a:xfrm>
            <a:off x="893135" y="1044709"/>
            <a:ext cx="86124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Clr>
                <a:schemeClr val="bg1"/>
              </a:buClr>
            </a:pPr>
            <a:r>
              <a:rPr lang="en-IN" sz="1200" b="1" dirty="0">
                <a:solidFill>
                  <a:schemeClr val="accent3"/>
                </a:solidFill>
                <a:latin typeface="Calibri" panose="020F0502020204030204" pitchFamily="34" charset="0"/>
              </a:rPr>
              <a:t>CLUSTER 1</a:t>
            </a:r>
          </a:p>
        </p:txBody>
      </p:sp>
    </p:spTree>
    <p:extLst>
      <p:ext uri="{BB962C8B-B14F-4D97-AF65-F5344CB8AC3E}">
        <p14:creationId xmlns:p14="http://schemas.microsoft.com/office/powerpoint/2010/main" val="2368768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67ADB-F3F0-6B45-A097-79A6993CC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0750" y="11854"/>
            <a:ext cx="3042600" cy="5727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Cluster Evaluation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/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63CBB508-1D46-43E0-8727-40CD339FF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17" y="584554"/>
            <a:ext cx="7467109" cy="430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530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67ADB-F3F0-6B45-A097-79A6993CC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0750" y="11854"/>
            <a:ext cx="3042600" cy="5727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Cluster Evaluation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346AFC19-30CB-4064-8B0A-8B8132076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391" y="520390"/>
            <a:ext cx="4210638" cy="4366258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9959EA54-1314-45B0-91DF-E3B0CFDC6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73" y="520390"/>
            <a:ext cx="4210638" cy="436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5793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67ADB-F3F0-6B45-A097-79A6993CC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0750" y="11854"/>
            <a:ext cx="3042600" cy="5727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Cluster Evaluation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/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9959EA54-1314-45B0-91DF-E3B0CFDC6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73" y="520390"/>
            <a:ext cx="4210638" cy="4366257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27523785-2B81-41A7-84F3-856D7A96D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389" y="520389"/>
            <a:ext cx="4210638" cy="436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698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67ADB-F3F0-6B45-A097-79A6993CC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0750" y="11854"/>
            <a:ext cx="3042600" cy="5727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Cluster Evaluation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0610DB87-FEB2-4D98-A883-CD68276C7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681" y="584554"/>
            <a:ext cx="4210638" cy="430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3822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5A42D38B-E783-3C4A-AD23-B925C0ABD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97" y="171262"/>
            <a:ext cx="7934005" cy="480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3592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CC2B4C-17B9-4388-B3EF-68DF671DC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5781"/>
            <a:ext cx="9144000" cy="46077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8E4712-9C72-4A88-A00E-6180BA2EC33E}"/>
              </a:ext>
            </a:extLst>
          </p:cNvPr>
          <p:cNvSpPr txBox="1"/>
          <p:nvPr/>
        </p:nvSpPr>
        <p:spPr>
          <a:xfrm>
            <a:off x="50006" y="-7144"/>
            <a:ext cx="2228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Cluster 2</a:t>
            </a:r>
          </a:p>
        </p:txBody>
      </p:sp>
    </p:spTree>
    <p:extLst>
      <p:ext uri="{BB962C8B-B14F-4D97-AF65-F5344CB8AC3E}">
        <p14:creationId xmlns:p14="http://schemas.microsoft.com/office/powerpoint/2010/main" val="11506286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AF37B9-61CA-4271-B238-D2F6C14CB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5781"/>
            <a:ext cx="9144000" cy="46077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B96B27-72B6-41C3-8CE6-62DA4536E5F4}"/>
              </a:ext>
            </a:extLst>
          </p:cNvPr>
          <p:cNvSpPr txBox="1"/>
          <p:nvPr/>
        </p:nvSpPr>
        <p:spPr>
          <a:xfrm>
            <a:off x="50006" y="-7144"/>
            <a:ext cx="2228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Cluster 4</a:t>
            </a:r>
          </a:p>
        </p:txBody>
      </p:sp>
    </p:spTree>
    <p:extLst>
      <p:ext uri="{BB962C8B-B14F-4D97-AF65-F5344CB8AC3E}">
        <p14:creationId xmlns:p14="http://schemas.microsoft.com/office/powerpoint/2010/main" val="3987209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5149DDF4-7ECE-2640-84D7-EC5DA5FEC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30" y="159883"/>
            <a:ext cx="8004051" cy="482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686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8DEFE-498C-364E-B3F7-A15919AC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643286-3A2B-B043-9EB0-C2EAE5CAD2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5D0917C3-44DD-3940-963E-26CF145EE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26" y="185494"/>
            <a:ext cx="7773947" cy="473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422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SOFTWARE AND TOOLS</a:t>
            </a:r>
            <a:endParaRPr dirty="0"/>
          </a:p>
        </p:txBody>
      </p:sp>
      <p:sp>
        <p:nvSpPr>
          <p:cNvPr id="3" name="Google Shape;201;p36">
            <a:extLst>
              <a:ext uri="{FF2B5EF4-FFF2-40B4-BE49-F238E27FC236}">
                <a16:creationId xmlns:a16="http://schemas.microsoft.com/office/drawing/2014/main" id="{ABF78737-3A84-4332-9347-DB9E987EF385}"/>
              </a:ext>
            </a:extLst>
          </p:cNvPr>
          <p:cNvSpPr/>
          <p:nvPr/>
        </p:nvSpPr>
        <p:spPr>
          <a:xfrm>
            <a:off x="3885645" y="945961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3339A9-BA11-4B89-9348-39D36649EFBE}"/>
              </a:ext>
            </a:extLst>
          </p:cNvPr>
          <p:cNvSpPr txBox="1"/>
          <p:nvPr/>
        </p:nvSpPr>
        <p:spPr>
          <a:xfrm>
            <a:off x="446314" y="1432499"/>
            <a:ext cx="7053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9E9E9"/>
              </a:buClr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used R for modeling and Tableau for visualizations</a:t>
            </a:r>
          </a:p>
          <a:p>
            <a:pPr marL="285750" indent="-285750">
              <a:buFont typeface="Webdings" panose="05030102010509060703" pitchFamily="18" charset="2"/>
              <a:buChar char="4"/>
            </a:pP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D4224FCF-7715-4114-8C86-9A38498C0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94" y="1907517"/>
            <a:ext cx="833636" cy="646068"/>
          </a:xfrm>
          <a:prstGeom prst="rect">
            <a:avLst/>
          </a:prstGeom>
        </p:spPr>
      </p:pic>
      <p:pic>
        <p:nvPicPr>
          <p:cNvPr id="7" name="Picture 6" descr="A picture containing drawing, clock, table&#10;&#10;Description automatically generated">
            <a:extLst>
              <a:ext uri="{FF2B5EF4-FFF2-40B4-BE49-F238E27FC236}">
                <a16:creationId xmlns:a16="http://schemas.microsoft.com/office/drawing/2014/main" id="{9EEF8F5E-75AB-49CD-8DE4-82039764C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7956" y="1641166"/>
            <a:ext cx="1746334" cy="12009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01239D-0721-4D7C-AAFA-E35B484B9838}"/>
              </a:ext>
            </a:extLst>
          </p:cNvPr>
          <p:cNvSpPr txBox="1"/>
          <p:nvPr/>
        </p:nvSpPr>
        <p:spPr>
          <a:xfrm>
            <a:off x="446314" y="2806084"/>
            <a:ext cx="77284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9E9E9"/>
              </a:buClr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Libraries and Packages:</a:t>
            </a:r>
          </a:p>
          <a:p>
            <a:pPr lvl="5">
              <a:buClr>
                <a:srgbClr val="E9E9E9"/>
              </a:buClr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Bootstrapped clustering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dplyr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cluster,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factoextra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fpc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clValid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fastDummies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ggplot2 </a:t>
            </a:r>
          </a:p>
          <a:p>
            <a:pPr lvl="5">
              <a:buClr>
                <a:srgbClr val="E9E9E9"/>
              </a:buClr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Mapping stores to clusters with k-NN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Caret</a:t>
            </a:r>
          </a:p>
          <a:p>
            <a:pPr lvl="5">
              <a:buClr>
                <a:srgbClr val="E9E9E9"/>
              </a:buClr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Time Series Forecasting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tidyverse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forecast, boot,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tseries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cowplot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lubridate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Tsstudio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Mlmetrics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5">
              <a:buClr>
                <a:srgbClr val="E9E9E9"/>
              </a:buClr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           </a:t>
            </a:r>
          </a:p>
          <a:p>
            <a:pPr lvl="5">
              <a:buClr>
                <a:srgbClr val="E9E9E9"/>
              </a:buClr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</a:t>
            </a:r>
          </a:p>
        </p:txBody>
      </p:sp>
    </p:spTree>
    <p:extLst>
      <p:ext uri="{BB962C8B-B14F-4D97-AF65-F5344CB8AC3E}">
        <p14:creationId xmlns:p14="http://schemas.microsoft.com/office/powerpoint/2010/main" val="28631475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67ADB-F3F0-6B45-A097-79A6993CC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0750" y="11854"/>
            <a:ext cx="3042600" cy="5727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Cluster Evaluation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/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63CBB508-1D46-43E0-8727-40CD339FF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17" y="584554"/>
            <a:ext cx="3794571" cy="4302094"/>
          </a:xfrm>
          <a:prstGeom prst="rect">
            <a:avLst/>
          </a:prstGeom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C207CAE8-1FB8-4309-A557-BCDA9344A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514" y="584554"/>
            <a:ext cx="4210638" cy="430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210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67ADB-F3F0-6B45-A097-79A6993CC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0750" y="11854"/>
            <a:ext cx="3042600" cy="5727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Cluster Evaluation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346AFC19-30CB-4064-8B0A-8B8132076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391" y="520390"/>
            <a:ext cx="4210638" cy="4366258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9959EA54-1314-45B0-91DF-E3B0CFDC6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73" y="520390"/>
            <a:ext cx="4210638" cy="436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777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91D0696-77EB-49FF-9E0C-BD6A422D6844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5603358" y="1692639"/>
            <a:ext cx="464271" cy="799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D31F8BB-3D15-4B66-8451-8A242931F30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603358" y="3416014"/>
            <a:ext cx="464271" cy="726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Google Shape;263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MODELING</a:t>
            </a:r>
            <a:endParaRPr dirty="0"/>
          </a:p>
        </p:txBody>
      </p:sp>
      <p:sp>
        <p:nvSpPr>
          <p:cNvPr id="3" name="Google Shape;201;p36">
            <a:extLst>
              <a:ext uri="{FF2B5EF4-FFF2-40B4-BE49-F238E27FC236}">
                <a16:creationId xmlns:a16="http://schemas.microsoft.com/office/drawing/2014/main" id="{ABF78737-3A84-4332-9347-DB9E987EF385}"/>
              </a:ext>
            </a:extLst>
          </p:cNvPr>
          <p:cNvSpPr/>
          <p:nvPr/>
        </p:nvSpPr>
        <p:spPr>
          <a:xfrm>
            <a:off x="3885645" y="945961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FBBE9E9-E844-4F9E-872A-95546FCC60EE}"/>
              </a:ext>
            </a:extLst>
          </p:cNvPr>
          <p:cNvGraphicFramePr/>
          <p:nvPr/>
        </p:nvGraphicFramePr>
        <p:xfrm>
          <a:off x="2915970" y="1760173"/>
          <a:ext cx="3048000" cy="2437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2E85CFC-7C46-454D-8E2C-42FA384152D5}"/>
              </a:ext>
            </a:extLst>
          </p:cNvPr>
          <p:cNvSpPr/>
          <p:nvPr/>
        </p:nvSpPr>
        <p:spPr>
          <a:xfrm>
            <a:off x="6067629" y="1272867"/>
            <a:ext cx="2477386" cy="8395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000" dirty="0">
                <a:latin typeface="Calibri" panose="020F0502020204030204" pitchFamily="34" charset="0"/>
              </a:rPr>
              <a:t>Classification of new stores to existing store types using features like demographics, inventory, product types, etc. to accurately predict their sales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6EDBE44-BA38-4D4C-B9A3-FF54CC628F7B}"/>
              </a:ext>
            </a:extLst>
          </p:cNvPr>
          <p:cNvSpPr/>
          <p:nvPr/>
        </p:nvSpPr>
        <p:spPr>
          <a:xfrm>
            <a:off x="5938249" y="1154149"/>
            <a:ext cx="1868698" cy="19271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Calibri" panose="020F0502020204030204" pitchFamily="34" charset="0"/>
              </a:rPr>
              <a:t>Clustering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22F35C0-83AE-4168-9670-DF7C4CE7D370}"/>
              </a:ext>
            </a:extLst>
          </p:cNvPr>
          <p:cNvSpPr/>
          <p:nvPr/>
        </p:nvSpPr>
        <p:spPr>
          <a:xfrm>
            <a:off x="6422031" y="2497956"/>
            <a:ext cx="2477386" cy="8395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000" dirty="0">
                <a:latin typeface="Calibri" panose="020F0502020204030204" pitchFamily="34" charset="0"/>
              </a:rPr>
              <a:t>Supervised learning to forecast store sales using sales history implementing advanced time series forecasting techniques like ARIMA, ETS, HW etc.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698F3A6-2159-4AA6-AE4A-D6B52E2EA461}"/>
              </a:ext>
            </a:extLst>
          </p:cNvPr>
          <p:cNvSpPr/>
          <p:nvPr/>
        </p:nvSpPr>
        <p:spPr>
          <a:xfrm>
            <a:off x="6292651" y="2379238"/>
            <a:ext cx="1868698" cy="19271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Calibri" panose="020F0502020204030204" pitchFamily="34" charset="0"/>
              </a:rPr>
              <a:t>Time series forecasting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1E8E326-A66B-4096-AA4B-9356F4CD8D1F}"/>
              </a:ext>
            </a:extLst>
          </p:cNvPr>
          <p:cNvSpPr/>
          <p:nvPr/>
        </p:nvSpPr>
        <p:spPr>
          <a:xfrm>
            <a:off x="438584" y="1855866"/>
            <a:ext cx="2477386" cy="839543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Calibri" panose="020F0502020204030204" pitchFamily="34" charset="0"/>
              </a:rPr>
              <a:t>Is my decision to open a new store in a specific location right?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0E0F085-DAA0-4D70-8AE4-096D4CC52324}"/>
              </a:ext>
            </a:extLst>
          </p:cNvPr>
          <p:cNvSpPr/>
          <p:nvPr/>
        </p:nvSpPr>
        <p:spPr>
          <a:xfrm>
            <a:off x="438584" y="3152767"/>
            <a:ext cx="2477386" cy="839543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Calibri" panose="020F0502020204030204" pitchFamily="34" charset="0"/>
              </a:rPr>
              <a:t>What inventory should I sustain for these stores to maximize ROI and minimize loss?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139E6A3-E5C8-4EA1-A1F6-65625D5230D0}"/>
              </a:ext>
            </a:extLst>
          </p:cNvPr>
          <p:cNvSpPr/>
          <p:nvPr/>
        </p:nvSpPr>
        <p:spPr>
          <a:xfrm>
            <a:off x="6067629" y="3723045"/>
            <a:ext cx="2477386" cy="8395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Clr>
                <a:schemeClr val="bg1"/>
              </a:buClr>
              <a:buFont typeface="Webdings" panose="05030102010509060703" pitchFamily="18" charset="2"/>
              <a:buChar char=""/>
            </a:pPr>
            <a:r>
              <a:rPr lang="en-IN" sz="1000" dirty="0">
                <a:latin typeface="Calibri" panose="020F0502020204030204" pitchFamily="34" charset="0"/>
              </a:rPr>
              <a:t>Train/test and K-fold cross validation</a:t>
            </a:r>
          </a:p>
          <a:p>
            <a:pPr marL="171450" indent="-171450">
              <a:buClr>
                <a:schemeClr val="bg1"/>
              </a:buClr>
              <a:buFont typeface="Webdings" panose="05030102010509060703" pitchFamily="18" charset="2"/>
              <a:buChar char=""/>
            </a:pPr>
            <a:r>
              <a:rPr lang="en-IN" sz="1000" dirty="0">
                <a:latin typeface="Calibri" panose="020F0502020204030204" pitchFamily="34" charset="0"/>
              </a:rPr>
              <a:t>Use standard model evaluation measures like MAE, MSE, RMSE, adjusted R-squared, etc.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04EEC32-226B-4B88-8699-131CD8B5AC66}"/>
              </a:ext>
            </a:extLst>
          </p:cNvPr>
          <p:cNvSpPr/>
          <p:nvPr/>
        </p:nvSpPr>
        <p:spPr>
          <a:xfrm>
            <a:off x="5938249" y="3604327"/>
            <a:ext cx="1868698" cy="19271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Calibri" panose="020F0502020204030204" pitchFamily="34" charset="0"/>
              </a:rPr>
              <a:t>Validation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8080E0-3327-4F26-AA50-2E958137F801}"/>
              </a:ext>
            </a:extLst>
          </p:cNvPr>
          <p:cNvCxnSpPr/>
          <p:nvPr/>
        </p:nvCxnSpPr>
        <p:spPr>
          <a:xfrm>
            <a:off x="2915970" y="2251757"/>
            <a:ext cx="390756" cy="319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3F2D500-8018-4EAD-BAC9-D172C55FBE37}"/>
              </a:ext>
            </a:extLst>
          </p:cNvPr>
          <p:cNvCxnSpPr>
            <a:stCxn id="15" idx="3"/>
          </p:cNvCxnSpPr>
          <p:nvPr/>
        </p:nvCxnSpPr>
        <p:spPr>
          <a:xfrm flipV="1">
            <a:off x="2915970" y="3301433"/>
            <a:ext cx="354402" cy="271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3AF3C47-4F8B-4ACC-AE14-770BE11C1A41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5959742" y="2917728"/>
            <a:ext cx="462289" cy="6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2469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826E5-D88E-2348-92C2-357316646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lose up of a whiteboard&#10;&#10;Description automatically generated">
            <a:extLst>
              <a:ext uri="{FF2B5EF4-FFF2-40B4-BE49-F238E27FC236}">
                <a16:creationId xmlns:a16="http://schemas.microsoft.com/office/drawing/2014/main" id="{987B34FD-8DC2-E141-BD2C-591A232F8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31" y="0"/>
            <a:ext cx="8474414" cy="3856116"/>
          </a:xfrm>
          <a:prstGeom prst="rect">
            <a:avLst/>
          </a:prstGeom>
        </p:spPr>
      </p:pic>
      <p:pic>
        <p:nvPicPr>
          <p:cNvPr id="5" name="Picture 4" descr="A picture containing drawing, bird, flower&#10;&#10;Description automatically generated">
            <a:extLst>
              <a:ext uri="{FF2B5EF4-FFF2-40B4-BE49-F238E27FC236}">
                <a16:creationId xmlns:a16="http://schemas.microsoft.com/office/drawing/2014/main" id="{B8264826-3D6B-4C3B-B311-8DD09688E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241" y="3856116"/>
            <a:ext cx="3961515" cy="118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2958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22BBB-3D24-F843-9DCC-B900E330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944" y="376125"/>
            <a:ext cx="4442103" cy="572700"/>
          </a:xfrm>
        </p:spPr>
        <p:txBody>
          <a:bodyPr/>
          <a:lstStyle/>
          <a:p>
            <a:r>
              <a:rPr lang="en-US" dirty="0"/>
              <a:t>What is Exponential Smoothing?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5A80D3-F5D8-C84E-902E-0971DA0E0E98}"/>
              </a:ext>
            </a:extLst>
          </p:cNvPr>
          <p:cNvSpPr txBox="1"/>
          <p:nvPr/>
        </p:nvSpPr>
        <p:spPr>
          <a:xfrm>
            <a:off x="284086" y="1260628"/>
            <a:ext cx="79277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9E9E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Uses smoothing method of weighted averages</a:t>
            </a:r>
          </a:p>
          <a:p>
            <a:pPr marL="285750" indent="-285750">
              <a:buClr>
                <a:srgbClr val="E9E9E9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rgbClr val="E9E9E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Exponential Smoothing assigns exponentially decreasing weights as the observation get older</a:t>
            </a:r>
          </a:p>
          <a:p>
            <a:pPr marL="285750" indent="-285750">
              <a:buClr>
                <a:srgbClr val="E9E9E9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rgbClr val="E9E9E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Recent observations are given relatively more weight in forecasting than the older observations</a:t>
            </a:r>
            <a:r>
              <a:rPr lang="en-US" dirty="0"/>
              <a:t>.</a:t>
            </a:r>
          </a:p>
          <a:p>
            <a:pPr marL="285750" indent="-285750">
              <a:buClr>
                <a:srgbClr val="E9E9E9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E9E9E9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HoltWinters</a:t>
            </a:r>
            <a:r>
              <a:rPr lang="en-US" dirty="0">
                <a:solidFill>
                  <a:schemeClr val="bg1"/>
                </a:solidFill>
              </a:rPr>
              <a:t>: Method of Exponential Smoothing</a:t>
            </a:r>
          </a:p>
          <a:p>
            <a:pPr marL="285750" indent="-285750">
              <a:buClr>
                <a:srgbClr val="E9E9E9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rgbClr val="E9E9E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Takes trend and seasonality into account</a:t>
            </a:r>
          </a:p>
        </p:txBody>
      </p:sp>
    </p:spTree>
    <p:extLst>
      <p:ext uri="{BB962C8B-B14F-4D97-AF65-F5344CB8AC3E}">
        <p14:creationId xmlns:p14="http://schemas.microsoft.com/office/powerpoint/2010/main" val="5014154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A5B12-F418-CA41-8972-1BEDEB4C8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lose up of a whiteboard&#10;&#10;Description automatically generated">
            <a:extLst>
              <a:ext uri="{FF2B5EF4-FFF2-40B4-BE49-F238E27FC236}">
                <a16:creationId xmlns:a16="http://schemas.microsoft.com/office/drawing/2014/main" id="{19663ADB-BDDC-7B48-95A5-8C42755A5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25" y="0"/>
            <a:ext cx="8754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547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Meeting minutes</a:t>
            </a:r>
            <a:endParaRPr dirty="0"/>
          </a:p>
        </p:txBody>
      </p:sp>
      <p:sp>
        <p:nvSpPr>
          <p:cNvPr id="325" name="Google Shape;325;p42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23" name="Google Shape;323;p42"/>
          <p:cNvSpPr/>
          <p:nvPr/>
        </p:nvSpPr>
        <p:spPr>
          <a:xfrm rot="1799671">
            <a:off x="6819152" y="647667"/>
            <a:ext cx="1733687" cy="1501716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42"/>
          <p:cNvSpPr/>
          <p:nvPr/>
        </p:nvSpPr>
        <p:spPr>
          <a:xfrm rot="1799671">
            <a:off x="6195392" y="647667"/>
            <a:ext cx="1733687" cy="1501716"/>
          </a:xfrm>
          <a:prstGeom prst="hexagon">
            <a:avLst>
              <a:gd name="adj" fmla="val 29265"/>
              <a:gd name="vf" fmla="val 115470"/>
            </a:avLst>
          </a:prstGeom>
          <a:solidFill>
            <a:srgbClr val="C9A95E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21444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32;p30">
            <a:extLst>
              <a:ext uri="{FF2B5EF4-FFF2-40B4-BE49-F238E27FC236}">
                <a16:creationId xmlns:a16="http://schemas.microsoft.com/office/drawing/2014/main" id="{1C7E730C-B3B1-4DDD-953D-64B63F928C6C}"/>
              </a:ext>
            </a:extLst>
          </p:cNvPr>
          <p:cNvSpPr txBox="1">
            <a:spLocks/>
          </p:cNvSpPr>
          <p:nvPr/>
        </p:nvSpPr>
        <p:spPr>
          <a:xfrm>
            <a:off x="469868" y="803668"/>
            <a:ext cx="8185034" cy="296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Light"/>
              <a:buNone/>
              <a:defRPr sz="1400" b="0" i="0" u="none" strike="noStrike" cap="non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Light"/>
              <a:buNone/>
              <a:defRPr sz="1400" b="0" i="0" u="none" strike="noStrike" cap="non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Light"/>
              <a:buNone/>
              <a:defRPr sz="1400" b="0" i="0" u="none" strike="noStrike" cap="non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Light"/>
              <a:buNone/>
              <a:defRPr sz="1400" b="0" i="0" u="none" strike="noStrike" cap="non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Light"/>
              <a:buNone/>
              <a:defRPr sz="1400" b="0" i="0" u="none" strike="noStrike" cap="non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Light"/>
              <a:buNone/>
              <a:defRPr sz="1400" b="0" i="0" u="none" strike="noStrike" cap="non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Light"/>
              <a:buNone/>
              <a:defRPr sz="1400" b="0" i="0" u="none" strike="noStrike" cap="non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Light"/>
              <a:buNone/>
              <a:defRPr sz="1400" b="0" i="0" u="none" strike="noStrike" cap="non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/>
            <a:r>
              <a:rPr lang="en-IN" sz="1200" b="1" dirty="0">
                <a:solidFill>
                  <a:schemeClr val="accent1"/>
                </a:solidFill>
                <a:latin typeface="Calibri" panose="020F0502020204030204" pitchFamily="34" charset="0"/>
              </a:rPr>
              <a:t>Attendees:</a:t>
            </a:r>
            <a:r>
              <a:rPr lang="en-IN" sz="1200" dirty="0">
                <a:latin typeface="Calibri" panose="020F0502020204030204" pitchFamily="34" charset="0"/>
              </a:rPr>
              <a:t> Perry Pinion, Kara Odum, Mathew Lanham, Sukhsagar, Snehalatha, Srishti and Vikas</a:t>
            </a:r>
          </a:p>
          <a:p>
            <a:pPr marL="0" indent="0"/>
            <a:r>
              <a:rPr lang="en-IN" sz="1200" b="1" dirty="0">
                <a:solidFill>
                  <a:schemeClr val="accent1"/>
                </a:solidFill>
                <a:latin typeface="Calibri" panose="020F0502020204030204" pitchFamily="34" charset="0"/>
              </a:rPr>
              <a:t>Date and Time:</a:t>
            </a:r>
            <a:r>
              <a:rPr lang="en-IN" sz="1200" dirty="0">
                <a:latin typeface="Calibri" panose="020F0502020204030204" pitchFamily="34" charset="0"/>
              </a:rPr>
              <a:t> 3:30-4:00 pm EST, 17/01/20</a:t>
            </a:r>
          </a:p>
          <a:p>
            <a:pPr marL="0" indent="0"/>
            <a:r>
              <a:rPr lang="en-IN" sz="1200" b="1" dirty="0">
                <a:solidFill>
                  <a:schemeClr val="accent1"/>
                </a:solidFill>
                <a:latin typeface="Calibri" panose="020F0502020204030204" pitchFamily="34" charset="0"/>
              </a:rPr>
              <a:t>Primary Presenter:</a:t>
            </a:r>
            <a:r>
              <a:rPr lang="en-IN" sz="1200" dirty="0">
                <a:latin typeface="Calibri" panose="020F0502020204030204" pitchFamily="34" charset="0"/>
              </a:rPr>
              <a:t> Mathew Lanham</a:t>
            </a:r>
          </a:p>
          <a:p>
            <a:pPr marL="0" indent="0"/>
            <a:r>
              <a:rPr lang="en-IN" sz="1200" b="1" dirty="0">
                <a:solidFill>
                  <a:schemeClr val="accent1"/>
                </a:solidFill>
                <a:latin typeface="Calibri" panose="020F0502020204030204" pitchFamily="34" charset="0"/>
              </a:rPr>
              <a:t>Agenda:</a:t>
            </a:r>
            <a:r>
              <a:rPr lang="en-IN" sz="1200" dirty="0">
                <a:latin typeface="Calibri" panose="020F0502020204030204" pitchFamily="34" charset="0"/>
              </a:rPr>
              <a:t> Kick-off Call | Industry Practicum | Advanced Auto Parts</a:t>
            </a:r>
          </a:p>
          <a:p>
            <a:pPr marL="0" indent="0"/>
            <a:r>
              <a:rPr lang="en-IN" sz="1200" b="1" dirty="0">
                <a:solidFill>
                  <a:schemeClr val="accent1"/>
                </a:solidFill>
                <a:latin typeface="Calibri" panose="020F0502020204030204" pitchFamily="34" charset="0"/>
              </a:rPr>
              <a:t>Discussion Points:</a:t>
            </a:r>
          </a:p>
          <a:p>
            <a:pPr indent="-304800">
              <a:buClr>
                <a:schemeClr val="lt1"/>
              </a:buClr>
              <a:buSzPts val="1200"/>
              <a:buFont typeface="Lato Light"/>
              <a:buAutoNum type="arabicPeriod"/>
            </a:pPr>
            <a:r>
              <a:rPr lang="en-IN" sz="1200" dirty="0">
                <a:latin typeface="Calibri" panose="020F0502020204030204" pitchFamily="34" charset="0"/>
              </a:rPr>
              <a:t>Introduction of AAP team by Perry and Kara. Perry gave a quick synopsis of data engineering, programming and data analysis teams and their respective work</a:t>
            </a:r>
          </a:p>
          <a:p>
            <a:pPr indent="-304800">
              <a:buClr>
                <a:schemeClr val="lt1"/>
              </a:buClr>
              <a:buSzPts val="1200"/>
              <a:buFont typeface="Lato Light"/>
              <a:buAutoNum type="arabicPeriod"/>
            </a:pPr>
            <a:r>
              <a:rPr lang="en-IN" sz="1200" dirty="0">
                <a:latin typeface="Calibri" panose="020F0502020204030204" pitchFamily="34" charset="0"/>
              </a:rPr>
              <a:t>Project walkthrough:</a:t>
            </a:r>
          </a:p>
          <a:p>
            <a:pPr lvl="1" indent="-304800">
              <a:buClr>
                <a:schemeClr val="lt1"/>
              </a:buClr>
              <a:buSzPts val="1200"/>
              <a:buFont typeface="+mj-lt"/>
              <a:buAutoNum type="alphaLcParenR"/>
            </a:pPr>
            <a:r>
              <a:rPr lang="en-IN" sz="1200" dirty="0">
                <a:solidFill>
                  <a:schemeClr val="bg1"/>
                </a:solidFill>
                <a:latin typeface="Calibri" panose="020F0502020204030204" pitchFamily="34" charset="0"/>
              </a:rPr>
              <a:t>Predicting sales accurately leads adjusting for seasonality integral to low inventory costs, lesser opportunity losses and higher ROI </a:t>
            </a:r>
          </a:p>
          <a:p>
            <a:pPr lvl="1" indent="-304800">
              <a:buClr>
                <a:schemeClr val="lt1"/>
              </a:buClr>
              <a:buSzPts val="1200"/>
              <a:buFont typeface="+mj-lt"/>
              <a:buAutoNum type="alphaLcParenR"/>
            </a:pPr>
            <a:r>
              <a:rPr lang="en-IN" sz="1200" dirty="0">
                <a:solidFill>
                  <a:schemeClr val="bg1"/>
                </a:solidFill>
                <a:latin typeface="Calibri" panose="020F0502020204030204" pitchFamily="34" charset="0"/>
              </a:rPr>
              <a:t>However predicting sales of multiple parts in newly opened stores challenging without sales history </a:t>
            </a:r>
          </a:p>
          <a:p>
            <a:pPr lvl="1" indent="-304800">
              <a:buClr>
                <a:schemeClr val="lt1"/>
              </a:buClr>
              <a:buSzPts val="1200"/>
              <a:buFont typeface="+mj-lt"/>
              <a:buAutoNum type="alphaLcParenR"/>
            </a:pPr>
            <a:r>
              <a:rPr lang="en-IN" sz="1200" dirty="0">
                <a:solidFill>
                  <a:schemeClr val="bg1"/>
                </a:solidFill>
                <a:latin typeface="Calibri" panose="020F0502020204030204" pitchFamily="34" charset="0"/>
              </a:rPr>
              <a:t>Focus on assortment algorithm at new stores and forecasting of a given part for a new store</a:t>
            </a:r>
          </a:p>
          <a:p>
            <a:pPr lvl="1" indent="-304800">
              <a:buClr>
                <a:schemeClr val="lt1"/>
              </a:buClr>
              <a:buSzPts val="1200"/>
              <a:buFont typeface="+mj-lt"/>
              <a:buAutoNum type="alphaLcParenR"/>
            </a:pPr>
            <a:r>
              <a:rPr lang="en-IN" sz="1200" dirty="0">
                <a:solidFill>
                  <a:schemeClr val="bg1"/>
                </a:solidFill>
                <a:latin typeface="Calibri" panose="020F0502020204030204" pitchFamily="34" charset="0"/>
              </a:rPr>
              <a:t>Need to cluster newly opened store considering attributes common to existing stores. Leveraging this clustering need to successfully forecast sales implementing advanced time series forecasting techniques</a:t>
            </a:r>
          </a:p>
          <a:p>
            <a:pPr lvl="1" indent="-304800">
              <a:buClr>
                <a:schemeClr val="lt1"/>
              </a:buClr>
              <a:buSzPts val="1200"/>
              <a:buFont typeface="+mj-lt"/>
              <a:buAutoNum type="alphaLcParenR"/>
            </a:pPr>
            <a:r>
              <a:rPr lang="en-IN" sz="1200" dirty="0">
                <a:solidFill>
                  <a:schemeClr val="bg1"/>
                </a:solidFill>
                <a:latin typeface="Calibri" panose="020F0502020204030204" pitchFamily="34" charset="0"/>
              </a:rPr>
              <a:t>Need to understand important factors which drive sales from data and success metrics</a:t>
            </a:r>
          </a:p>
          <a:p>
            <a:pPr marL="0" indent="0" algn="ctr">
              <a:spcAft>
                <a:spcPts val="1600"/>
              </a:spcAft>
            </a:pPr>
            <a:endParaRPr lang="en-IN" sz="1200" dirty="0">
              <a:latin typeface="Calibri" panose="020F0502020204030204" pitchFamily="34" charset="0"/>
              <a:ea typeface="Lato"/>
              <a:cs typeface="Lato"/>
              <a:sym typeface="Lato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3CB6D3F-F2C0-4DB2-A518-7BFDBF9C329C}"/>
              </a:ext>
            </a:extLst>
          </p:cNvPr>
          <p:cNvGrpSpPr/>
          <p:nvPr/>
        </p:nvGrpSpPr>
        <p:grpSpPr>
          <a:xfrm>
            <a:off x="213326" y="-142532"/>
            <a:ext cx="2171100" cy="946200"/>
            <a:chOff x="5136200" y="218975"/>
            <a:chExt cx="2171100" cy="946200"/>
          </a:xfrm>
        </p:grpSpPr>
        <p:sp>
          <p:nvSpPr>
            <p:cNvPr id="32" name="Google Shape;162;p32">
              <a:extLst>
                <a:ext uri="{FF2B5EF4-FFF2-40B4-BE49-F238E27FC236}">
                  <a16:creationId xmlns:a16="http://schemas.microsoft.com/office/drawing/2014/main" id="{649118D1-5E4A-4173-A250-5CEB28370F36}"/>
                </a:ext>
              </a:extLst>
            </p:cNvPr>
            <p:cNvSpPr/>
            <p:nvPr/>
          </p:nvSpPr>
          <p:spPr>
            <a:xfrm>
              <a:off x="5533000" y="925849"/>
              <a:ext cx="1377542" cy="208188"/>
            </a:xfrm>
            <a:custGeom>
              <a:avLst/>
              <a:gdLst/>
              <a:ahLst/>
              <a:cxnLst/>
              <a:rect l="l" t="t" r="r" b="b"/>
              <a:pathLst>
                <a:path w="44769" h="13073" extrusionOk="0">
                  <a:moveTo>
                    <a:pt x="0" y="299"/>
                  </a:moveTo>
                  <a:lnTo>
                    <a:pt x="22126" y="13073"/>
                  </a:lnTo>
                  <a:lnTo>
                    <a:pt x="44769" y="0"/>
                  </a:lnTo>
                </a:path>
              </a:pathLst>
            </a:custGeom>
            <a:noFill/>
            <a:ln w="9525" cap="flat" cmpd="sng">
              <a:solidFill>
                <a:srgbClr val="DDB45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" name="Google Shape;152;p32">
              <a:extLst>
                <a:ext uri="{FF2B5EF4-FFF2-40B4-BE49-F238E27FC236}">
                  <a16:creationId xmlns:a16="http://schemas.microsoft.com/office/drawing/2014/main" id="{D30240F0-E78F-4CF7-BB7D-A369D5AE67DF}"/>
                </a:ext>
              </a:extLst>
            </p:cNvPr>
            <p:cNvSpPr txBox="1">
              <a:spLocks/>
            </p:cNvSpPr>
            <p:nvPr/>
          </p:nvSpPr>
          <p:spPr>
            <a:xfrm>
              <a:off x="5136200" y="218975"/>
              <a:ext cx="2171100" cy="9462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IN" sz="2800" dirty="0">
                  <a:solidFill>
                    <a:schemeClr val="bg1"/>
                  </a:solidFill>
                  <a:latin typeface="Economica" panose="020B0604020202020204" charset="0"/>
                  <a:ea typeface="Ebrima" panose="02000000000000000000" pitchFamily="2" charset="0"/>
                  <a:cs typeface="Ebrima" panose="02000000000000000000" pitchFamily="2" charset="0"/>
                </a:rPr>
                <a:t>Kick-off Call </a:t>
              </a:r>
            </a:p>
          </p:txBody>
        </p:sp>
      </p:grpSp>
      <p:graphicFrame>
        <p:nvGraphicFramePr>
          <p:cNvPr id="35" name="Table 2">
            <a:extLst>
              <a:ext uri="{FF2B5EF4-FFF2-40B4-BE49-F238E27FC236}">
                <a16:creationId xmlns:a16="http://schemas.microsoft.com/office/drawing/2014/main" id="{BFA99A56-A461-4532-A2B1-3B83011DB53C}"/>
              </a:ext>
            </a:extLst>
          </p:cNvPr>
          <p:cNvGraphicFramePr>
            <a:graphicFrameLocks noGrp="1"/>
          </p:cNvGraphicFramePr>
          <p:nvPr/>
        </p:nvGraphicFramePr>
        <p:xfrm>
          <a:off x="747013" y="3763926"/>
          <a:ext cx="7907890" cy="762000"/>
        </p:xfrm>
        <a:graphic>
          <a:graphicData uri="http://schemas.openxmlformats.org/drawingml/2006/table">
            <a:tbl>
              <a:tblPr firstRow="1" bandRow="1">
                <a:tableStyleId>{E6417B7A-ACD4-4292-9A47-AC7DD8F0F19D}</a:tableStyleId>
              </a:tblPr>
              <a:tblGrid>
                <a:gridCol w="4446892">
                  <a:extLst>
                    <a:ext uri="{9D8B030D-6E8A-4147-A177-3AD203B41FA5}">
                      <a16:colId xmlns:a16="http://schemas.microsoft.com/office/drawing/2014/main" val="2346180273"/>
                    </a:ext>
                  </a:extLst>
                </a:gridCol>
                <a:gridCol w="1153666">
                  <a:extLst>
                    <a:ext uri="{9D8B030D-6E8A-4147-A177-3AD203B41FA5}">
                      <a16:colId xmlns:a16="http://schemas.microsoft.com/office/drawing/2014/main" val="1124959219"/>
                    </a:ext>
                  </a:extLst>
                </a:gridCol>
                <a:gridCol w="1153666">
                  <a:extLst>
                    <a:ext uri="{9D8B030D-6E8A-4147-A177-3AD203B41FA5}">
                      <a16:colId xmlns:a16="http://schemas.microsoft.com/office/drawing/2014/main" val="1137731567"/>
                    </a:ext>
                  </a:extLst>
                </a:gridCol>
                <a:gridCol w="1153666">
                  <a:extLst>
                    <a:ext uri="{9D8B030D-6E8A-4147-A177-3AD203B41FA5}">
                      <a16:colId xmlns:a16="http://schemas.microsoft.com/office/drawing/2014/main" val="4136344666"/>
                    </a:ext>
                  </a:extLst>
                </a:gridCol>
              </a:tblGrid>
              <a:tr h="22410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</a:rPr>
                        <a:t>Action Items</a:t>
                      </a:r>
                      <a:endParaRPr lang="en-IN" sz="1200" b="1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</a:rPr>
                        <a:t>Primary Owner</a:t>
                      </a:r>
                      <a:endParaRPr lang="en-IN" sz="1200" b="1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</a:rPr>
                        <a:t>ETA</a:t>
                      </a:r>
                      <a:endParaRPr lang="en-IN" sz="1200" b="1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</a:rPr>
                        <a:t>Status</a:t>
                      </a:r>
                      <a:endParaRPr lang="en-IN" sz="1200" b="1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767382"/>
                  </a:ext>
                </a:extLst>
              </a:tr>
              <a:tr h="19920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Go through data and clarify questions if any</a:t>
                      </a:r>
                      <a:endParaRPr lang="en-IN" sz="100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Team Krannert</a:t>
                      </a:r>
                      <a:endParaRPr lang="en-IN" sz="100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01/28</a:t>
                      </a:r>
                      <a:endParaRPr lang="en-IN" sz="100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Completed</a:t>
                      </a:r>
                      <a:endParaRPr lang="en-IN" sz="100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6830542"/>
                  </a:ext>
                </a:extLst>
              </a:tr>
              <a:tr h="19920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Arial"/>
                          <a:sym typeface="Arial"/>
                        </a:rPr>
                        <a:t>Perform primary EDA and clarify discrepancies if any</a:t>
                      </a:r>
                      <a:endParaRPr lang="en-IN" sz="10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Arial"/>
                          <a:sym typeface="Arial"/>
                        </a:rPr>
                        <a:t>Team Krannert</a:t>
                      </a:r>
                      <a:endParaRPr lang="en-IN" sz="10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Arial"/>
                          <a:sym typeface="Arial"/>
                        </a:rPr>
                        <a:t>01/28</a:t>
                      </a:r>
                      <a:endParaRPr lang="en-IN" sz="10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Arial"/>
                          <a:sym typeface="Arial"/>
                        </a:rPr>
                        <a:t>Completed</a:t>
                      </a:r>
                      <a:endParaRPr lang="en-IN" sz="10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526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26786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Meeting minutes</a:t>
            </a:r>
            <a:endParaRPr dirty="0"/>
          </a:p>
        </p:txBody>
      </p:sp>
      <p:sp>
        <p:nvSpPr>
          <p:cNvPr id="325" name="Google Shape;325;p42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23" name="Google Shape;323;p42"/>
          <p:cNvSpPr/>
          <p:nvPr/>
        </p:nvSpPr>
        <p:spPr>
          <a:xfrm rot="1799671">
            <a:off x="6819152" y="647667"/>
            <a:ext cx="1733687" cy="1501716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42"/>
          <p:cNvSpPr/>
          <p:nvPr/>
        </p:nvSpPr>
        <p:spPr>
          <a:xfrm rot="1799671">
            <a:off x="6195392" y="647667"/>
            <a:ext cx="1733687" cy="1501716"/>
          </a:xfrm>
          <a:prstGeom prst="hexagon">
            <a:avLst>
              <a:gd name="adj" fmla="val 29265"/>
              <a:gd name="vf" fmla="val 115470"/>
            </a:avLst>
          </a:prstGeom>
          <a:solidFill>
            <a:srgbClr val="C9A95E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518479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32;p30">
            <a:extLst>
              <a:ext uri="{FF2B5EF4-FFF2-40B4-BE49-F238E27FC236}">
                <a16:creationId xmlns:a16="http://schemas.microsoft.com/office/drawing/2014/main" id="{1C7E730C-B3B1-4DDD-953D-64B63F928C6C}"/>
              </a:ext>
            </a:extLst>
          </p:cNvPr>
          <p:cNvSpPr txBox="1">
            <a:spLocks/>
          </p:cNvSpPr>
          <p:nvPr/>
        </p:nvSpPr>
        <p:spPr>
          <a:xfrm>
            <a:off x="469868" y="803668"/>
            <a:ext cx="8185034" cy="296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Light"/>
              <a:buNone/>
              <a:defRPr sz="1400" b="0" i="0" u="none" strike="noStrike" cap="non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Light"/>
              <a:buNone/>
              <a:defRPr sz="1400" b="0" i="0" u="none" strike="noStrike" cap="non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Light"/>
              <a:buNone/>
              <a:defRPr sz="1400" b="0" i="0" u="none" strike="noStrike" cap="non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Light"/>
              <a:buNone/>
              <a:defRPr sz="1400" b="0" i="0" u="none" strike="noStrike" cap="non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Light"/>
              <a:buNone/>
              <a:defRPr sz="1400" b="0" i="0" u="none" strike="noStrike" cap="non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Light"/>
              <a:buNone/>
              <a:defRPr sz="1400" b="0" i="0" u="none" strike="noStrike" cap="non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Light"/>
              <a:buNone/>
              <a:defRPr sz="1400" b="0" i="0" u="none" strike="noStrike" cap="non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Light"/>
              <a:buNone/>
              <a:defRPr sz="1400" b="0" i="0" u="none" strike="noStrike" cap="non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/>
            <a:r>
              <a:rPr lang="en-IN" sz="1200" b="1" dirty="0">
                <a:solidFill>
                  <a:schemeClr val="accent1"/>
                </a:solidFill>
                <a:latin typeface="Calibri" panose="020F0502020204030204" pitchFamily="34" charset="0"/>
              </a:rPr>
              <a:t>Attendees: </a:t>
            </a:r>
            <a:r>
              <a:rPr lang="en-IN" sz="1200" dirty="0">
                <a:latin typeface="Calibri" panose="020F0502020204030204" pitchFamily="34" charset="0"/>
              </a:rPr>
              <a:t>Kara </a:t>
            </a:r>
            <a:r>
              <a:rPr lang="en-IN" sz="1200" dirty="0" err="1">
                <a:latin typeface="Calibri" panose="020F0502020204030204" pitchFamily="34" charset="0"/>
              </a:rPr>
              <a:t>Odum</a:t>
            </a:r>
            <a:r>
              <a:rPr lang="en-IN" sz="1200" dirty="0">
                <a:latin typeface="Calibri" panose="020F0502020204030204" pitchFamily="34" charset="0"/>
              </a:rPr>
              <a:t>, Sukhsagar, Snehalatha, Srishti and Vikas</a:t>
            </a:r>
          </a:p>
          <a:p>
            <a:pPr marL="0" indent="0"/>
            <a:r>
              <a:rPr lang="en-IN" sz="1200" b="1" dirty="0">
                <a:solidFill>
                  <a:schemeClr val="accent1"/>
                </a:solidFill>
                <a:latin typeface="Calibri" panose="020F0502020204030204" pitchFamily="34" charset="0"/>
              </a:rPr>
              <a:t>Date and Time:</a:t>
            </a:r>
            <a:r>
              <a:rPr lang="en-IN" sz="1200" dirty="0">
                <a:latin typeface="Calibri" panose="020F0502020204030204" pitchFamily="34" charset="0"/>
              </a:rPr>
              <a:t> 2:00-2:30 pm EST, 28/01/20</a:t>
            </a:r>
          </a:p>
          <a:p>
            <a:pPr marL="0" indent="0"/>
            <a:r>
              <a:rPr lang="en-IN" sz="1200" b="1" dirty="0">
                <a:solidFill>
                  <a:schemeClr val="accent1"/>
                </a:solidFill>
                <a:latin typeface="Calibri" panose="020F0502020204030204" pitchFamily="34" charset="0"/>
              </a:rPr>
              <a:t>Primary Presenter:</a:t>
            </a:r>
            <a:r>
              <a:rPr lang="en-IN" sz="1200" dirty="0">
                <a:latin typeface="Calibri" panose="020F0502020204030204" pitchFamily="34" charset="0"/>
              </a:rPr>
              <a:t> Vikas Das</a:t>
            </a:r>
          </a:p>
          <a:p>
            <a:pPr marL="0" indent="0"/>
            <a:r>
              <a:rPr lang="en-IN" sz="1200" b="1" dirty="0">
                <a:solidFill>
                  <a:schemeClr val="accent1"/>
                </a:solidFill>
                <a:latin typeface="Calibri" panose="020F0502020204030204" pitchFamily="34" charset="0"/>
              </a:rPr>
              <a:t>Agenda:</a:t>
            </a:r>
            <a:r>
              <a:rPr lang="en-IN" sz="1200" dirty="0">
                <a:latin typeface="Calibri" panose="020F0502020204030204" pitchFamily="34" charset="0"/>
              </a:rPr>
              <a:t> Clarifications on Problem Scope and Data| Industry Practicum | Advanced Auto Parts</a:t>
            </a:r>
          </a:p>
          <a:p>
            <a:pPr marL="0" indent="0"/>
            <a:r>
              <a:rPr lang="en-IN" sz="1200" b="1" dirty="0">
                <a:solidFill>
                  <a:schemeClr val="accent1"/>
                </a:solidFill>
                <a:latin typeface="Calibri" panose="020F0502020204030204" pitchFamily="34" charset="0"/>
              </a:rPr>
              <a:t>Discussion Points:</a:t>
            </a:r>
          </a:p>
          <a:p>
            <a:pPr indent="-304800">
              <a:buClr>
                <a:schemeClr val="lt1"/>
              </a:buClr>
              <a:buSzPts val="1200"/>
              <a:buFont typeface="Lato Light"/>
              <a:buAutoNum type="arabicPeriod"/>
            </a:pPr>
            <a:r>
              <a:rPr lang="en-IN" sz="1200" dirty="0">
                <a:latin typeface="Calibri" panose="020F0502020204030204" pitchFamily="34" charset="0"/>
              </a:rPr>
              <a:t>Problem Scope:</a:t>
            </a:r>
          </a:p>
          <a:p>
            <a:pPr lvl="1" indent="-304800">
              <a:buClr>
                <a:schemeClr val="lt1"/>
              </a:buClr>
              <a:buSzPts val="1200"/>
              <a:buFont typeface="+mj-lt"/>
              <a:buAutoNum type="alphaLcParenR"/>
            </a:pPr>
            <a:r>
              <a:rPr lang="en-IN" sz="1200" dirty="0">
                <a:solidFill>
                  <a:schemeClr val="bg1"/>
                </a:solidFill>
                <a:latin typeface="Calibri" panose="020F0502020204030204" pitchFamily="34" charset="0"/>
              </a:rPr>
              <a:t>Assortment of new store may not be available to us</a:t>
            </a:r>
          </a:p>
          <a:p>
            <a:pPr lvl="1" indent="-304800">
              <a:buClr>
                <a:schemeClr val="lt1"/>
              </a:buClr>
              <a:buSzPts val="1200"/>
              <a:buFont typeface="+mj-lt"/>
              <a:buAutoNum type="alphaLcParenR"/>
            </a:pPr>
            <a:r>
              <a:rPr lang="en-IN" sz="1200" dirty="0">
                <a:solidFill>
                  <a:schemeClr val="bg1"/>
                </a:solidFill>
                <a:latin typeface="Calibri" panose="020F0502020204030204" pitchFamily="34" charset="0"/>
              </a:rPr>
              <a:t>Classification of stores may not be necessary, primary goal is to forecast sales for 1 year. Added benefit includes forecast at Customer Type + Year-Moth level  and Product Category + Year-Month level </a:t>
            </a:r>
          </a:p>
          <a:p>
            <a:pPr lvl="1" indent="-304800">
              <a:buClr>
                <a:schemeClr val="lt1"/>
              </a:buClr>
              <a:buSzPts val="1200"/>
              <a:buFont typeface="+mj-lt"/>
              <a:buAutoNum type="alphaLcParenR"/>
            </a:pPr>
            <a:r>
              <a:rPr lang="en-IN" sz="1200" dirty="0">
                <a:solidFill>
                  <a:schemeClr val="bg1"/>
                </a:solidFill>
                <a:latin typeface="Calibri" panose="020F0502020204030204" pitchFamily="34" charset="0"/>
              </a:rPr>
              <a:t>Front of Store sales vs Back of Store sales would be nice, but is unavailable in the data provided’</a:t>
            </a:r>
          </a:p>
          <a:p>
            <a:pPr lvl="1" indent="-304800">
              <a:buClr>
                <a:schemeClr val="lt1"/>
              </a:buClr>
              <a:buSzPts val="1200"/>
              <a:buFont typeface="+mj-lt"/>
              <a:buAutoNum type="alphaLcParenR"/>
            </a:pPr>
            <a:r>
              <a:rPr lang="en-IN" sz="1200" dirty="0">
                <a:solidFill>
                  <a:schemeClr val="bg1"/>
                </a:solidFill>
                <a:latin typeface="Calibri" panose="020F0502020204030204" pitchFamily="34" charset="0"/>
              </a:rPr>
              <a:t>Team currently do not use a model to estimate sales of new stores</a:t>
            </a:r>
          </a:p>
          <a:p>
            <a:pPr lvl="1" indent="-304800">
              <a:buClr>
                <a:schemeClr val="lt1"/>
              </a:buClr>
              <a:buSzPts val="1200"/>
              <a:buFont typeface="+mj-lt"/>
              <a:buAutoNum type="alphaLcParenR"/>
            </a:pPr>
            <a:r>
              <a:rPr lang="en-IN" sz="1200" dirty="0">
                <a:solidFill>
                  <a:schemeClr val="bg1"/>
                </a:solidFill>
                <a:latin typeface="Calibri" panose="020F0502020204030204" pitchFamily="34" charset="0"/>
              </a:rPr>
              <a:t>Software used by clients: R, Python and Tableau</a:t>
            </a:r>
          </a:p>
          <a:p>
            <a:pPr indent="-304800">
              <a:buClr>
                <a:schemeClr val="lt1"/>
              </a:buClr>
              <a:buSzPts val="1200"/>
              <a:buFont typeface="Lato Light"/>
              <a:buAutoNum type="arabicPeriod"/>
            </a:pPr>
            <a:r>
              <a:rPr lang="en-IN" sz="1200" dirty="0">
                <a:latin typeface="Calibri" panose="020F0502020204030204" pitchFamily="34" charset="0"/>
              </a:rPr>
              <a:t>Data:</a:t>
            </a:r>
          </a:p>
          <a:p>
            <a:pPr lvl="1" indent="-304800">
              <a:buClr>
                <a:schemeClr val="lt1"/>
              </a:buClr>
              <a:buSzPts val="1200"/>
              <a:buFont typeface="+mj-lt"/>
              <a:buAutoNum type="alphaLcParenR"/>
            </a:pPr>
            <a:r>
              <a:rPr lang="en-IN" sz="1200" dirty="0">
                <a:solidFill>
                  <a:schemeClr val="bg1"/>
                </a:solidFill>
                <a:latin typeface="Calibri" panose="020F0502020204030204" pitchFamily="34" charset="0"/>
                <a:ea typeface="Lato"/>
                <a:cs typeface="Lato"/>
                <a:sym typeface="Lato"/>
              </a:rPr>
              <a:t>Sales and Quantity sold appear to be negative in a number of stores; impute negative values to zero for now</a:t>
            </a:r>
          </a:p>
          <a:p>
            <a:pPr lvl="1" indent="-304800">
              <a:buClr>
                <a:schemeClr val="lt1"/>
              </a:buClr>
              <a:buSzPts val="1200"/>
              <a:buFont typeface="+mj-lt"/>
              <a:buAutoNum type="alphaLcParenR"/>
            </a:pPr>
            <a:r>
              <a:rPr lang="en-IN" sz="1200" dirty="0">
                <a:solidFill>
                  <a:schemeClr val="bg1"/>
                </a:solidFill>
                <a:latin typeface="Calibri" panose="020F0502020204030204" pitchFamily="34" charset="0"/>
                <a:ea typeface="Lato"/>
                <a:cs typeface="Lato"/>
                <a:sym typeface="Lato"/>
              </a:rPr>
              <a:t>Part numbers sometimes match SKU numbers, but there are a significant amount of missing SKU numbers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3CB6D3F-F2C0-4DB2-A518-7BFDBF9C329C}"/>
              </a:ext>
            </a:extLst>
          </p:cNvPr>
          <p:cNvGrpSpPr/>
          <p:nvPr/>
        </p:nvGrpSpPr>
        <p:grpSpPr>
          <a:xfrm>
            <a:off x="213326" y="-142532"/>
            <a:ext cx="2636200" cy="946200"/>
            <a:chOff x="5136200" y="218975"/>
            <a:chExt cx="2636200" cy="946200"/>
          </a:xfrm>
        </p:grpSpPr>
        <p:sp>
          <p:nvSpPr>
            <p:cNvPr id="32" name="Google Shape;162;p32">
              <a:extLst>
                <a:ext uri="{FF2B5EF4-FFF2-40B4-BE49-F238E27FC236}">
                  <a16:creationId xmlns:a16="http://schemas.microsoft.com/office/drawing/2014/main" id="{649118D1-5E4A-4173-A250-5CEB28370F36}"/>
                </a:ext>
              </a:extLst>
            </p:cNvPr>
            <p:cNvSpPr/>
            <p:nvPr/>
          </p:nvSpPr>
          <p:spPr>
            <a:xfrm>
              <a:off x="5798818" y="925849"/>
              <a:ext cx="1377542" cy="208188"/>
            </a:xfrm>
            <a:custGeom>
              <a:avLst/>
              <a:gdLst/>
              <a:ahLst/>
              <a:cxnLst/>
              <a:rect l="l" t="t" r="r" b="b"/>
              <a:pathLst>
                <a:path w="44769" h="13073" extrusionOk="0">
                  <a:moveTo>
                    <a:pt x="0" y="299"/>
                  </a:moveTo>
                  <a:lnTo>
                    <a:pt x="22126" y="13073"/>
                  </a:lnTo>
                  <a:lnTo>
                    <a:pt x="44769" y="0"/>
                  </a:lnTo>
                </a:path>
              </a:pathLst>
            </a:custGeom>
            <a:noFill/>
            <a:ln w="9525" cap="flat" cmpd="sng">
              <a:solidFill>
                <a:srgbClr val="DDB45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" name="Google Shape;152;p32">
              <a:extLst>
                <a:ext uri="{FF2B5EF4-FFF2-40B4-BE49-F238E27FC236}">
                  <a16:creationId xmlns:a16="http://schemas.microsoft.com/office/drawing/2014/main" id="{D30240F0-E78F-4CF7-BB7D-A369D5AE67DF}"/>
                </a:ext>
              </a:extLst>
            </p:cNvPr>
            <p:cNvSpPr txBox="1">
              <a:spLocks/>
            </p:cNvSpPr>
            <p:nvPr/>
          </p:nvSpPr>
          <p:spPr>
            <a:xfrm>
              <a:off x="5136200" y="218975"/>
              <a:ext cx="2636200" cy="9462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IN" sz="2800" dirty="0">
                  <a:solidFill>
                    <a:schemeClr val="bg1"/>
                  </a:solidFill>
                  <a:latin typeface="Economica" panose="020B0604020202020204" charset="0"/>
                  <a:ea typeface="Ebrima" panose="02000000000000000000" pitchFamily="2" charset="0"/>
                  <a:cs typeface="Ebrima" panose="02000000000000000000" pitchFamily="2" charset="0"/>
                </a:rPr>
                <a:t>Data Clarification Call </a:t>
              </a:r>
            </a:p>
          </p:txBody>
        </p:sp>
      </p:grpSp>
      <p:graphicFrame>
        <p:nvGraphicFramePr>
          <p:cNvPr id="35" name="Table 2">
            <a:extLst>
              <a:ext uri="{FF2B5EF4-FFF2-40B4-BE49-F238E27FC236}">
                <a16:creationId xmlns:a16="http://schemas.microsoft.com/office/drawing/2014/main" id="{BFA99A56-A461-4532-A2B1-3B83011DB53C}"/>
              </a:ext>
            </a:extLst>
          </p:cNvPr>
          <p:cNvGraphicFramePr>
            <a:graphicFrameLocks noGrp="1"/>
          </p:cNvGraphicFramePr>
          <p:nvPr/>
        </p:nvGraphicFramePr>
        <p:xfrm>
          <a:off x="747013" y="3763926"/>
          <a:ext cx="7907890" cy="762000"/>
        </p:xfrm>
        <a:graphic>
          <a:graphicData uri="http://schemas.openxmlformats.org/drawingml/2006/table">
            <a:tbl>
              <a:tblPr firstRow="1" bandRow="1">
                <a:tableStyleId>{E6417B7A-ACD4-4292-9A47-AC7DD8F0F19D}</a:tableStyleId>
              </a:tblPr>
              <a:tblGrid>
                <a:gridCol w="4446892">
                  <a:extLst>
                    <a:ext uri="{9D8B030D-6E8A-4147-A177-3AD203B41FA5}">
                      <a16:colId xmlns:a16="http://schemas.microsoft.com/office/drawing/2014/main" val="2346180273"/>
                    </a:ext>
                  </a:extLst>
                </a:gridCol>
                <a:gridCol w="1153666">
                  <a:extLst>
                    <a:ext uri="{9D8B030D-6E8A-4147-A177-3AD203B41FA5}">
                      <a16:colId xmlns:a16="http://schemas.microsoft.com/office/drawing/2014/main" val="1124959219"/>
                    </a:ext>
                  </a:extLst>
                </a:gridCol>
                <a:gridCol w="1153666">
                  <a:extLst>
                    <a:ext uri="{9D8B030D-6E8A-4147-A177-3AD203B41FA5}">
                      <a16:colId xmlns:a16="http://schemas.microsoft.com/office/drawing/2014/main" val="1137731567"/>
                    </a:ext>
                  </a:extLst>
                </a:gridCol>
                <a:gridCol w="1153666">
                  <a:extLst>
                    <a:ext uri="{9D8B030D-6E8A-4147-A177-3AD203B41FA5}">
                      <a16:colId xmlns:a16="http://schemas.microsoft.com/office/drawing/2014/main" val="4136344666"/>
                    </a:ext>
                  </a:extLst>
                </a:gridCol>
              </a:tblGrid>
              <a:tr h="22410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</a:rPr>
                        <a:t>Action Items</a:t>
                      </a:r>
                      <a:endParaRPr lang="en-IN" sz="1200" b="1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</a:rPr>
                        <a:t>Primary Owner</a:t>
                      </a:r>
                      <a:endParaRPr lang="en-IN" sz="1200" b="1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</a:rPr>
                        <a:t>ETA</a:t>
                      </a:r>
                      <a:endParaRPr lang="en-IN" sz="1200" b="1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</a:rPr>
                        <a:t>Status</a:t>
                      </a:r>
                      <a:endParaRPr lang="en-IN" sz="1200" b="1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767382"/>
                  </a:ext>
                </a:extLst>
              </a:tr>
              <a:tr h="199200">
                <a:tc>
                  <a:txBody>
                    <a:bodyPr/>
                    <a:lstStyle/>
                    <a:p>
                      <a:r>
                        <a:rPr lang="en-IN" sz="1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Look into stores with negative sales and quantity sold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Kara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2/4/2020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00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6830542"/>
                  </a:ext>
                </a:extLst>
              </a:tr>
              <a:tr h="19920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IN" sz="10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IN" sz="10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IN" sz="10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IN" sz="10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526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591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/>
          <p:nvPr/>
        </p:nvSpPr>
        <p:spPr>
          <a:xfrm rot="1799484">
            <a:off x="1528374" y="1401493"/>
            <a:ext cx="2170764" cy="1880336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31"/>
          <p:cNvSpPr/>
          <p:nvPr/>
        </p:nvSpPr>
        <p:spPr>
          <a:xfrm rot="1799484">
            <a:off x="747324" y="1401493"/>
            <a:ext cx="2170764" cy="1880336"/>
          </a:xfrm>
          <a:prstGeom prst="hexagon">
            <a:avLst>
              <a:gd name="adj" fmla="val 29265"/>
              <a:gd name="vf" fmla="val 115470"/>
            </a:avLst>
          </a:prstGeom>
          <a:solidFill>
            <a:srgbClr val="C9A95E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31"/>
          <p:cNvSpPr txBox="1">
            <a:spLocks noGrp="1"/>
          </p:cNvSpPr>
          <p:nvPr>
            <p:ph type="title"/>
          </p:nvPr>
        </p:nvSpPr>
        <p:spPr>
          <a:xfrm>
            <a:off x="869146" y="1856861"/>
            <a:ext cx="1945200" cy="9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EXPLORATION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43" name="Google Shape;143;p31"/>
          <p:cNvSpPr txBox="1">
            <a:spLocks noGrp="1"/>
          </p:cNvSpPr>
          <p:nvPr>
            <p:ph type="subTitle" idx="1"/>
          </p:nvPr>
        </p:nvSpPr>
        <p:spPr>
          <a:xfrm>
            <a:off x="3745370" y="2010240"/>
            <a:ext cx="4920666" cy="11230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E9E9E9"/>
              </a:buClr>
              <a:buFont typeface="Wingdings" pitchFamily="2" charset="2"/>
              <a:buChar char="Ø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Data Understanding &amp; Distribution of sales</a:t>
            </a:r>
          </a:p>
          <a:p>
            <a:pPr marL="425450" indent="-285750">
              <a:buClr>
                <a:srgbClr val="E9E9E9"/>
              </a:buClr>
              <a:buFont typeface="Wingdings" pitchFamily="2" charset="2"/>
              <a:buChar char="Ø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Test whether data has Time Series components       such as Trend and Seasonality</a:t>
            </a:r>
          </a:p>
        </p:txBody>
      </p:sp>
    </p:spTree>
    <p:extLst>
      <p:ext uri="{BB962C8B-B14F-4D97-AF65-F5344CB8AC3E}">
        <p14:creationId xmlns:p14="http://schemas.microsoft.com/office/powerpoint/2010/main" val="6133741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Sprint Reviews</a:t>
            </a:r>
            <a:endParaRPr dirty="0"/>
          </a:p>
        </p:txBody>
      </p:sp>
      <p:sp>
        <p:nvSpPr>
          <p:cNvPr id="325" name="Google Shape;325;p42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23" name="Google Shape;323;p42"/>
          <p:cNvSpPr/>
          <p:nvPr/>
        </p:nvSpPr>
        <p:spPr>
          <a:xfrm rot="1799671">
            <a:off x="6819152" y="647667"/>
            <a:ext cx="1733687" cy="1501716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42"/>
          <p:cNvSpPr/>
          <p:nvPr/>
        </p:nvSpPr>
        <p:spPr>
          <a:xfrm rot="1799671">
            <a:off x="6195392" y="647667"/>
            <a:ext cx="1733687" cy="1501716"/>
          </a:xfrm>
          <a:prstGeom prst="hexagon">
            <a:avLst>
              <a:gd name="adj" fmla="val 29265"/>
              <a:gd name="vf" fmla="val 115470"/>
            </a:avLst>
          </a:prstGeom>
          <a:solidFill>
            <a:srgbClr val="C9A95E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2919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SPRINT REVIEW</a:t>
            </a:r>
            <a:endParaRPr dirty="0"/>
          </a:p>
        </p:txBody>
      </p:sp>
      <p:sp>
        <p:nvSpPr>
          <p:cNvPr id="3" name="Google Shape;201;p36">
            <a:extLst>
              <a:ext uri="{FF2B5EF4-FFF2-40B4-BE49-F238E27FC236}">
                <a16:creationId xmlns:a16="http://schemas.microsoft.com/office/drawing/2014/main" id="{ABF78737-3A84-4332-9347-DB9E987EF385}"/>
              </a:ext>
            </a:extLst>
          </p:cNvPr>
          <p:cNvSpPr/>
          <p:nvPr/>
        </p:nvSpPr>
        <p:spPr>
          <a:xfrm>
            <a:off x="3885645" y="945961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7384192-E456-4BD6-9109-C645440DF9BA}"/>
              </a:ext>
            </a:extLst>
          </p:cNvPr>
          <p:cNvGraphicFramePr>
            <a:graphicFrameLocks noGrp="1"/>
          </p:cNvGraphicFramePr>
          <p:nvPr/>
        </p:nvGraphicFramePr>
        <p:xfrm>
          <a:off x="803310" y="1632253"/>
          <a:ext cx="7409203" cy="333286"/>
        </p:xfrm>
        <a:graphic>
          <a:graphicData uri="http://schemas.openxmlformats.org/drawingml/2006/table">
            <a:tbl>
              <a:tblPr firstRow="1" bandRow="1">
                <a:tableStyleId>{E6417B7A-ACD4-4292-9A47-AC7DD8F0F19D}</a:tableStyleId>
              </a:tblPr>
              <a:tblGrid>
                <a:gridCol w="2452643">
                  <a:extLst>
                    <a:ext uri="{9D8B030D-6E8A-4147-A177-3AD203B41FA5}">
                      <a16:colId xmlns:a16="http://schemas.microsoft.com/office/drawing/2014/main" val="2583158444"/>
                    </a:ext>
                  </a:extLst>
                </a:gridCol>
                <a:gridCol w="1170773">
                  <a:extLst>
                    <a:ext uri="{9D8B030D-6E8A-4147-A177-3AD203B41FA5}">
                      <a16:colId xmlns:a16="http://schemas.microsoft.com/office/drawing/2014/main" val="1275663312"/>
                    </a:ext>
                  </a:extLst>
                </a:gridCol>
                <a:gridCol w="3785787">
                  <a:extLst>
                    <a:ext uri="{9D8B030D-6E8A-4147-A177-3AD203B41FA5}">
                      <a16:colId xmlns:a16="http://schemas.microsoft.com/office/drawing/2014/main" val="2578515031"/>
                    </a:ext>
                  </a:extLst>
                </a:gridCol>
              </a:tblGrid>
              <a:tr h="33328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Proposed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75805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8332431-FD33-46B3-97CB-D7ACDD5B4508}"/>
              </a:ext>
            </a:extLst>
          </p:cNvPr>
          <p:cNvGraphicFramePr>
            <a:graphicFrameLocks noGrp="1"/>
          </p:cNvGraphicFramePr>
          <p:nvPr/>
        </p:nvGraphicFramePr>
        <p:xfrm>
          <a:off x="803310" y="1965539"/>
          <a:ext cx="7409203" cy="2025058"/>
        </p:xfrm>
        <a:graphic>
          <a:graphicData uri="http://schemas.openxmlformats.org/drawingml/2006/table">
            <a:tbl>
              <a:tblPr firstRow="1" bandRow="1">
                <a:tableStyleId>{E6417B7A-ACD4-4292-9A47-AC7DD8F0F19D}</a:tableStyleId>
              </a:tblPr>
              <a:tblGrid>
                <a:gridCol w="2461188">
                  <a:extLst>
                    <a:ext uri="{9D8B030D-6E8A-4147-A177-3AD203B41FA5}">
                      <a16:colId xmlns:a16="http://schemas.microsoft.com/office/drawing/2014/main" val="4048643521"/>
                    </a:ext>
                  </a:extLst>
                </a:gridCol>
                <a:gridCol w="1162228">
                  <a:extLst>
                    <a:ext uri="{9D8B030D-6E8A-4147-A177-3AD203B41FA5}">
                      <a16:colId xmlns:a16="http://schemas.microsoft.com/office/drawing/2014/main" val="2154776653"/>
                    </a:ext>
                  </a:extLst>
                </a:gridCol>
                <a:gridCol w="3785787">
                  <a:extLst>
                    <a:ext uri="{9D8B030D-6E8A-4147-A177-3AD203B41FA5}">
                      <a16:colId xmlns:a16="http://schemas.microsoft.com/office/drawing/2014/main" val="2770578667"/>
                    </a:ext>
                  </a:extLst>
                </a:gridCol>
              </a:tblGrid>
              <a:tr h="6494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1. Kickoff call with client</a:t>
                      </a:r>
                    </a:p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bg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Project walkthrough and expectations by client team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498761"/>
                  </a:ext>
                </a:extLst>
              </a:tr>
              <a:tr h="6440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2. Exploratory data analysis</a:t>
                      </a:r>
                    </a:p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bg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Find missing values, outliers, correlation and table relationships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128228"/>
                  </a:ext>
                </a:extLst>
              </a:tr>
              <a:tr h="278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3. Data and modeling        clarification with client</a:t>
                      </a:r>
                    </a:p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bg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to be held on 01/28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bg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Discuss methods to treat outliers and missing values, propose effective modeling techniques for the problem statement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19874"/>
                  </a:ext>
                </a:extLst>
              </a:tr>
            </a:tbl>
          </a:graphicData>
        </a:graphic>
      </p:graphicFrame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EC920E-C0BD-40A8-A0FB-21DB97F31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078" y="2143473"/>
            <a:ext cx="351446" cy="351446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2373BCAD-E18B-4BC5-9A3B-D46F77A61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078" y="2673507"/>
            <a:ext cx="351446" cy="35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901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Sprint Reviews</a:t>
            </a:r>
            <a:endParaRPr dirty="0"/>
          </a:p>
        </p:txBody>
      </p:sp>
      <p:sp>
        <p:nvSpPr>
          <p:cNvPr id="325" name="Google Shape;325;p42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23" name="Google Shape;323;p42"/>
          <p:cNvSpPr/>
          <p:nvPr/>
        </p:nvSpPr>
        <p:spPr>
          <a:xfrm rot="1799671">
            <a:off x="6819152" y="647667"/>
            <a:ext cx="1733687" cy="1501716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42"/>
          <p:cNvSpPr/>
          <p:nvPr/>
        </p:nvSpPr>
        <p:spPr>
          <a:xfrm rot="1799671">
            <a:off x="6195392" y="647667"/>
            <a:ext cx="1733687" cy="1501716"/>
          </a:xfrm>
          <a:prstGeom prst="hexagon">
            <a:avLst>
              <a:gd name="adj" fmla="val 29265"/>
              <a:gd name="vf" fmla="val 115470"/>
            </a:avLst>
          </a:prstGeom>
          <a:solidFill>
            <a:srgbClr val="C9A95E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715487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SPRINT REVIEW</a:t>
            </a:r>
            <a:endParaRPr dirty="0"/>
          </a:p>
        </p:txBody>
      </p:sp>
      <p:sp>
        <p:nvSpPr>
          <p:cNvPr id="3" name="Google Shape;201;p36">
            <a:extLst>
              <a:ext uri="{FF2B5EF4-FFF2-40B4-BE49-F238E27FC236}">
                <a16:creationId xmlns:a16="http://schemas.microsoft.com/office/drawing/2014/main" id="{ABF78737-3A84-4332-9347-DB9E987EF385}"/>
              </a:ext>
            </a:extLst>
          </p:cNvPr>
          <p:cNvSpPr/>
          <p:nvPr/>
        </p:nvSpPr>
        <p:spPr>
          <a:xfrm>
            <a:off x="3885645" y="945961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12FC323-DBB5-9C4F-9435-03A34D7BFF12}"/>
              </a:ext>
            </a:extLst>
          </p:cNvPr>
          <p:cNvGraphicFramePr>
            <a:graphicFrameLocks noGrp="1"/>
          </p:cNvGraphicFramePr>
          <p:nvPr/>
        </p:nvGraphicFramePr>
        <p:xfrm>
          <a:off x="803310" y="1419187"/>
          <a:ext cx="7409203" cy="333286"/>
        </p:xfrm>
        <a:graphic>
          <a:graphicData uri="http://schemas.openxmlformats.org/drawingml/2006/table">
            <a:tbl>
              <a:tblPr firstRow="1" bandRow="1">
                <a:tableStyleId>{E6417B7A-ACD4-4292-9A47-AC7DD8F0F19D}</a:tableStyleId>
              </a:tblPr>
              <a:tblGrid>
                <a:gridCol w="2002034">
                  <a:extLst>
                    <a:ext uri="{9D8B030D-6E8A-4147-A177-3AD203B41FA5}">
                      <a16:colId xmlns:a16="http://schemas.microsoft.com/office/drawing/2014/main" val="2583158444"/>
                    </a:ext>
                  </a:extLst>
                </a:gridCol>
                <a:gridCol w="1020932">
                  <a:extLst>
                    <a:ext uri="{9D8B030D-6E8A-4147-A177-3AD203B41FA5}">
                      <a16:colId xmlns:a16="http://schemas.microsoft.com/office/drawing/2014/main" val="1275663312"/>
                    </a:ext>
                  </a:extLst>
                </a:gridCol>
                <a:gridCol w="1117036">
                  <a:extLst>
                    <a:ext uri="{9D8B030D-6E8A-4147-A177-3AD203B41FA5}">
                      <a16:colId xmlns:a16="http://schemas.microsoft.com/office/drawing/2014/main" val="2004261532"/>
                    </a:ext>
                  </a:extLst>
                </a:gridCol>
                <a:gridCol w="3269201">
                  <a:extLst>
                    <a:ext uri="{9D8B030D-6E8A-4147-A177-3AD203B41FA5}">
                      <a16:colId xmlns:a16="http://schemas.microsoft.com/office/drawing/2014/main" val="2578515031"/>
                    </a:ext>
                  </a:extLst>
                </a:gridCol>
              </a:tblGrid>
              <a:tr h="33328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Proposed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Assigned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75805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7EEDC8A-E13A-AD43-AE6D-28A3CC305A8E}"/>
              </a:ext>
            </a:extLst>
          </p:cNvPr>
          <p:cNvGraphicFramePr>
            <a:graphicFrameLocks noGrp="1"/>
          </p:cNvGraphicFramePr>
          <p:nvPr/>
        </p:nvGraphicFramePr>
        <p:xfrm>
          <a:off x="803310" y="1752473"/>
          <a:ext cx="7409204" cy="2941320"/>
        </p:xfrm>
        <a:graphic>
          <a:graphicData uri="http://schemas.openxmlformats.org/drawingml/2006/table">
            <a:tbl>
              <a:tblPr firstRow="1" bandRow="1">
                <a:tableStyleId>{E6417B7A-ACD4-4292-9A47-AC7DD8F0F19D}</a:tableStyleId>
              </a:tblPr>
              <a:tblGrid>
                <a:gridCol w="2002034">
                  <a:extLst>
                    <a:ext uri="{9D8B030D-6E8A-4147-A177-3AD203B41FA5}">
                      <a16:colId xmlns:a16="http://schemas.microsoft.com/office/drawing/2014/main" val="4048643521"/>
                    </a:ext>
                  </a:extLst>
                </a:gridCol>
                <a:gridCol w="1020932">
                  <a:extLst>
                    <a:ext uri="{9D8B030D-6E8A-4147-A177-3AD203B41FA5}">
                      <a16:colId xmlns:a16="http://schemas.microsoft.com/office/drawing/2014/main" val="2154776653"/>
                    </a:ext>
                  </a:extLst>
                </a:gridCol>
                <a:gridCol w="1113778">
                  <a:extLst>
                    <a:ext uri="{9D8B030D-6E8A-4147-A177-3AD203B41FA5}">
                      <a16:colId xmlns:a16="http://schemas.microsoft.com/office/drawing/2014/main" val="2739039364"/>
                    </a:ext>
                  </a:extLst>
                </a:gridCol>
                <a:gridCol w="3272460">
                  <a:extLst>
                    <a:ext uri="{9D8B030D-6E8A-4147-A177-3AD203B41FA5}">
                      <a16:colId xmlns:a16="http://schemas.microsoft.com/office/drawing/2014/main" val="2770578667"/>
                    </a:ext>
                  </a:extLst>
                </a:gridCol>
              </a:tblGrid>
              <a:tr h="649475">
                <a:tc>
                  <a:txBody>
                    <a:bodyPr/>
                    <a:lstStyle/>
                    <a:p>
                      <a:pPr marL="0" lvl="0" indent="0" algn="l">
                        <a:buClr>
                          <a:srgbClr val="E9E9E9"/>
                        </a:buClr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</a:rPr>
                        <a:t>1. Call with client team on 01/28/2020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bg1"/>
                        </a:buClr>
                        <a:buFont typeface="Arial" panose="020B0604020202020204" pitchFamily="34" charset="0"/>
                        <a:buNone/>
                      </a:pP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 algn="ctr">
                        <a:buClr>
                          <a:schemeClr val="bg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</a:rPr>
                        <a:t>Everyone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bg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</a:rPr>
                        <a:t>Further clarity on problem statement, discussed missing values and outlier treatments, addressed negative sales in </a:t>
                      </a:r>
                      <a:r>
                        <a:rPr lang="en-US" sz="1300" dirty="0" err="1">
                          <a:solidFill>
                            <a:schemeClr val="bg1"/>
                          </a:solidFill>
                        </a:rPr>
                        <a:t>sales_history</a:t>
                      </a:r>
                      <a:r>
                        <a:rPr lang="en-US" sz="1300" dirty="0">
                          <a:solidFill>
                            <a:schemeClr val="bg1"/>
                          </a:solidFill>
                        </a:rPr>
                        <a:t>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097368"/>
                  </a:ext>
                </a:extLst>
              </a:tr>
              <a:tr h="6494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</a:rPr>
                        <a:t>2. Missing values and outlier treatments</a:t>
                      </a:r>
                    </a:p>
                    <a:p>
                      <a:pPr algn="ctr"/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bg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</a:rPr>
                        <a:t>Vikas and </a:t>
                      </a:r>
                      <a:r>
                        <a:rPr lang="en-US" sz="1300" dirty="0" err="1">
                          <a:solidFill>
                            <a:schemeClr val="bg1"/>
                          </a:solidFill>
                        </a:rPr>
                        <a:t>Snehalatha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bg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</a:rPr>
                        <a:t>Treatment of missing values through appropriate imputations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498761"/>
                  </a:ext>
                </a:extLst>
              </a:tr>
              <a:tr h="1684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</a:rPr>
                        <a:t>3. Addressing negative sales in </a:t>
                      </a:r>
                      <a:r>
                        <a:rPr lang="en-US" sz="1300" dirty="0" err="1">
                          <a:solidFill>
                            <a:schemeClr val="bg1"/>
                          </a:solidFill>
                        </a:rPr>
                        <a:t>sales_history</a:t>
                      </a:r>
                      <a:r>
                        <a:rPr lang="en-US" sz="1300" dirty="0">
                          <a:solidFill>
                            <a:schemeClr val="bg1"/>
                          </a:solidFill>
                        </a:rPr>
                        <a:t> 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bg1"/>
                        </a:buClr>
                        <a:buFont typeface="Arial" panose="020B0604020202020204" pitchFamily="34" charset="0"/>
                        <a:buNone/>
                      </a:pP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 algn="ctr">
                        <a:buClr>
                          <a:schemeClr val="bg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300" dirty="0" err="1">
                          <a:solidFill>
                            <a:schemeClr val="bg1"/>
                          </a:solidFill>
                        </a:rPr>
                        <a:t>Sukhsagar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bg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</a:rPr>
                        <a:t>Waiting for the client team to clarify further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128228"/>
                  </a:ext>
                </a:extLst>
              </a:tr>
              <a:tr h="3813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</a:rPr>
                        <a:t>4. EDA visualizations</a:t>
                      </a:r>
                    </a:p>
                    <a:p>
                      <a:pPr algn="ctr"/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bg1"/>
                        </a:buClr>
                        <a:buFont typeface="Arial" panose="020B0604020202020204" pitchFamily="34" charset="0"/>
                        <a:buNone/>
                      </a:pP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bg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</a:rPr>
                        <a:t>Srishti and </a:t>
                      </a:r>
                      <a:r>
                        <a:rPr lang="en-US" sz="1300" dirty="0" err="1">
                          <a:solidFill>
                            <a:schemeClr val="bg1"/>
                          </a:solidFill>
                        </a:rPr>
                        <a:t>Snehalatha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bg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</a:rPr>
                        <a:t>Visualized findings from EDA using R and Tableau</a:t>
                      </a:r>
                    </a:p>
                    <a:p>
                      <a:pPr marL="0" indent="0">
                        <a:buClr>
                          <a:schemeClr val="bg1"/>
                        </a:buClr>
                        <a:buFont typeface="Arial" panose="020B0604020202020204" pitchFamily="34" charset="0"/>
                        <a:buNone/>
                      </a:pP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19874"/>
                  </a:ext>
                </a:extLst>
              </a:tr>
            </a:tbl>
          </a:graphicData>
        </a:graphic>
      </p:graphicFrame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58244EAB-F28C-A441-8406-015455A5B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937" y="2017511"/>
            <a:ext cx="351446" cy="351446"/>
          </a:xfrm>
          <a:prstGeom prst="rect">
            <a:avLst/>
          </a:prstGeom>
          <a:noFill/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CC421294-E8BF-1545-84C1-C23529B16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345" y="2807997"/>
            <a:ext cx="351446" cy="351446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C1CED16E-8FED-FB42-BA42-7612BB711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936" y="4127186"/>
            <a:ext cx="351446" cy="351446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71512AA7-122E-450C-B97A-69DC54750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936" y="3510702"/>
            <a:ext cx="351446" cy="35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665416"/>
      </p:ext>
    </p:extLst>
  </p:cSld>
  <p:clrMapOvr>
    <a:masterClrMapping/>
  </p:clrMapOvr>
</p:sld>
</file>

<file path=ppt/theme/theme1.xml><?xml version="1.0" encoding="utf-8"?>
<a:theme xmlns:a="http://schemas.openxmlformats.org/drawingml/2006/main" name="Honeycomb Meeting by Slidesgo">
  <a:themeElements>
    <a:clrScheme name="Simple Light">
      <a:dk1>
        <a:srgbClr val="2E2E2E"/>
      </a:dk1>
      <a:lt1>
        <a:srgbClr val="FFFFFF"/>
      </a:lt1>
      <a:dk2>
        <a:srgbClr val="595959"/>
      </a:dk2>
      <a:lt2>
        <a:srgbClr val="EEEEEE"/>
      </a:lt2>
      <a:accent1>
        <a:srgbClr val="C9A95E"/>
      </a:accent1>
      <a:accent2>
        <a:srgbClr val="212121"/>
      </a:accent2>
      <a:accent3>
        <a:srgbClr val="BB994A"/>
      </a:accent3>
      <a:accent4>
        <a:srgbClr val="DFC17B"/>
      </a:accent4>
      <a:accent5>
        <a:srgbClr val="6D551D"/>
      </a:accent5>
      <a:accent6>
        <a:srgbClr val="2E2E2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2875</Words>
  <Application>Microsoft Office PowerPoint</Application>
  <PresentationFormat>On-screen Show (16:9)</PresentationFormat>
  <Paragraphs>595</Paragraphs>
  <Slides>93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4" baseType="lpstr">
      <vt:lpstr>Webdings</vt:lpstr>
      <vt:lpstr>Arial</vt:lpstr>
      <vt:lpstr>Roboto Condensed Light</vt:lpstr>
      <vt:lpstr>Cambria Math</vt:lpstr>
      <vt:lpstr>Economica</vt:lpstr>
      <vt:lpstr>Calibri</vt:lpstr>
      <vt:lpstr>Wingdings</vt:lpstr>
      <vt:lpstr>Times</vt:lpstr>
      <vt:lpstr>Lato Light</vt:lpstr>
      <vt:lpstr>Fira Sans Extra Condensed Medium</vt:lpstr>
      <vt:lpstr>Honeycomb Meeting by Slidesgo</vt:lpstr>
      <vt:lpstr>ADVANCE AUTO PARTS</vt:lpstr>
      <vt:lpstr>MEET THE TEAM</vt:lpstr>
      <vt:lpstr>AGENDA</vt:lpstr>
      <vt:lpstr>PROJECT OBJECTIVE </vt:lpstr>
      <vt:lpstr>PowerPoint Presentation</vt:lpstr>
      <vt:lpstr>PROJECT DATA</vt:lpstr>
      <vt:lpstr>PROJECT PLAN</vt:lpstr>
      <vt:lpstr>SOFTWARE AND TOOLS</vt:lpstr>
      <vt:lpstr>DATA EXPLORATION</vt:lpstr>
      <vt:lpstr>DATA EXPLORATION – CHECKING FOR SEASONALITY</vt:lpstr>
      <vt:lpstr>DECOMPOSITION CHART FOR SALES</vt:lpstr>
      <vt:lpstr>SOLUTION DESIGN</vt:lpstr>
      <vt:lpstr>PROCESS FLOW</vt:lpstr>
      <vt:lpstr>CLUSTER STORES</vt:lpstr>
      <vt:lpstr>FEATURE ENGINEERING</vt:lpstr>
      <vt:lpstr>GEO-ENCODING</vt:lpstr>
      <vt:lpstr>CORRELATION PLOTS</vt:lpstr>
      <vt:lpstr>RESULTS</vt:lpstr>
      <vt:lpstr>PAM: PARTIONING AROUND MEDOIDS</vt:lpstr>
      <vt:lpstr>ELBOW PLOT</vt:lpstr>
      <vt:lpstr>BOOTSTRAP EVALUATION OF CLUSTERS</vt:lpstr>
      <vt:lpstr>CLUSTER VALIDATION</vt:lpstr>
      <vt:lpstr>STORE DISTRIBUTION ACROSS CLUSTERS</vt:lpstr>
      <vt:lpstr>CLUSTER EVALUATION</vt:lpstr>
      <vt:lpstr>Cluster Evaluation</vt:lpstr>
      <vt:lpstr>MAP NEW STORES TO CLUSTERS</vt:lpstr>
      <vt:lpstr>K-NN TO CLASSIFY NEW STORES TO CLUSTERS</vt:lpstr>
      <vt:lpstr>FORECASTING SALES</vt:lpstr>
      <vt:lpstr>FORECAST ACCURACY RESULTS</vt:lpstr>
      <vt:lpstr>BOOTSTRAP OF TIME-SERIES DATA</vt:lpstr>
      <vt:lpstr>MODEL EVALUATION</vt:lpstr>
      <vt:lpstr>STORE 7521</vt:lpstr>
      <vt:lpstr>STORE 7848</vt:lpstr>
      <vt:lpstr>STORE 7755</vt:lpstr>
      <vt:lpstr>STORE 7910</vt:lpstr>
      <vt:lpstr>CONCLUSION</vt:lpstr>
      <vt:lpstr>DEPLOYMENT</vt:lpstr>
      <vt:lpstr>APPENDIX</vt:lpstr>
      <vt:lpstr>PowerPoint Presentation</vt:lpstr>
      <vt:lpstr>Data Exploration – Store 4811</vt:lpstr>
      <vt:lpstr>Why is Decomposition required?</vt:lpstr>
      <vt:lpstr>Decomposition chart for DIY</vt:lpstr>
      <vt:lpstr>Seasonality of DIY customers</vt:lpstr>
      <vt:lpstr>Seasonality of DIFM customers</vt:lpstr>
      <vt:lpstr>Decomposition chart for Other</vt:lpstr>
      <vt:lpstr>Seasonality for a Product (MPOG_ID = 162)</vt:lpstr>
      <vt:lpstr>Product with highest Sales (MPOG_ID = 474)</vt:lpstr>
      <vt:lpstr>Product with most units sold (MPOG_ID = 144)</vt:lpstr>
      <vt:lpstr>Product with greatest AOV (Average Order Value) (MPOG_ID = 215)</vt:lpstr>
      <vt:lpstr>Gross sales and Quantities Sold by MPOG_ID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 Flow</vt:lpstr>
      <vt:lpstr>SOLUTION DESIGN - II</vt:lpstr>
      <vt:lpstr>SOLUTION DESIGN – FLOW I</vt:lpstr>
      <vt:lpstr>SOLUTION DESIGN – FLOW II</vt:lpstr>
      <vt:lpstr>MODELING</vt:lpstr>
      <vt:lpstr>Approach</vt:lpstr>
      <vt:lpstr>PowerPoint Presentation</vt:lpstr>
      <vt:lpstr>JACCARD COEFFICIENT - I</vt:lpstr>
      <vt:lpstr>JACCARD COEFFICIENT - II</vt:lpstr>
      <vt:lpstr>PowerPoint Presentation</vt:lpstr>
      <vt:lpstr>PowerPoint Presentation</vt:lpstr>
      <vt:lpstr>PowerPoint Presentation</vt:lpstr>
      <vt:lpstr>What is Hierarchical Clustering?</vt:lpstr>
      <vt:lpstr>Hierarchical Clustering on our data</vt:lpstr>
      <vt:lpstr>Results of clustering</vt:lpstr>
      <vt:lpstr>Cluster Evaluation </vt:lpstr>
      <vt:lpstr>Cluster Evaluation </vt:lpstr>
      <vt:lpstr>Cluster Evaluation </vt:lpstr>
      <vt:lpstr>Cluster Evaluation </vt:lpstr>
      <vt:lpstr>PowerPoint Presentation</vt:lpstr>
      <vt:lpstr>PowerPoint Presentation</vt:lpstr>
      <vt:lpstr>PowerPoint Presentation</vt:lpstr>
      <vt:lpstr>PowerPoint Presentation</vt:lpstr>
      <vt:lpstr>xs</vt:lpstr>
      <vt:lpstr>Cluster Evaluation </vt:lpstr>
      <vt:lpstr>Cluster Evaluation </vt:lpstr>
      <vt:lpstr>MODELING</vt:lpstr>
      <vt:lpstr>PowerPoint Presentation</vt:lpstr>
      <vt:lpstr>What is Exponential Smoothing?</vt:lpstr>
      <vt:lpstr>PowerPoint Presentation</vt:lpstr>
      <vt:lpstr>Meeting minutes</vt:lpstr>
      <vt:lpstr>PowerPoint Presentation</vt:lpstr>
      <vt:lpstr>Meeting minutes</vt:lpstr>
      <vt:lpstr>PowerPoint Presentation</vt:lpstr>
      <vt:lpstr>Sprint Reviews</vt:lpstr>
      <vt:lpstr>SPRINT REVIEW</vt:lpstr>
      <vt:lpstr>Sprint Reviews</vt:lpstr>
      <vt:lpstr>SPRINT REVIEW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 AUTO PARTS</dc:title>
  <dc:creator>Snehalatha D</dc:creator>
  <cp:lastModifiedBy>Snehalatha Doddigarla</cp:lastModifiedBy>
  <cp:revision>274</cp:revision>
  <dcterms:modified xsi:type="dcterms:W3CDTF">2020-03-06T04:32:17Z</dcterms:modified>
</cp:coreProperties>
</file>